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56" r:id="rId5"/>
    <p:sldId id="413" r:id="rId6"/>
    <p:sldId id="454" r:id="rId7"/>
    <p:sldId id="450" r:id="rId8"/>
    <p:sldId id="416" r:id="rId9"/>
    <p:sldId id="415" r:id="rId10"/>
    <p:sldId id="414" r:id="rId11"/>
    <p:sldId id="417" r:id="rId12"/>
    <p:sldId id="421" r:id="rId13"/>
    <p:sldId id="418" r:id="rId14"/>
    <p:sldId id="419" r:id="rId15"/>
    <p:sldId id="420" r:id="rId16"/>
    <p:sldId id="440" r:id="rId17"/>
    <p:sldId id="441" r:id="rId18"/>
    <p:sldId id="442" r:id="rId19"/>
    <p:sldId id="443" r:id="rId20"/>
    <p:sldId id="457" r:id="rId21"/>
    <p:sldId id="422" r:id="rId22"/>
    <p:sldId id="423" r:id="rId23"/>
    <p:sldId id="424" r:id="rId24"/>
    <p:sldId id="428" r:id="rId25"/>
    <p:sldId id="425" r:id="rId26"/>
    <p:sldId id="426" r:id="rId27"/>
    <p:sldId id="427" r:id="rId28"/>
    <p:sldId id="430" r:id="rId29"/>
    <p:sldId id="431" r:id="rId30"/>
    <p:sldId id="432" r:id="rId31"/>
    <p:sldId id="433" r:id="rId32"/>
    <p:sldId id="434" r:id="rId33"/>
    <p:sldId id="429" r:id="rId34"/>
    <p:sldId id="435" r:id="rId35"/>
    <p:sldId id="436" r:id="rId36"/>
    <p:sldId id="437" r:id="rId37"/>
    <p:sldId id="438" r:id="rId38"/>
    <p:sldId id="43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3D"/>
    <a:srgbClr val="8C1D58"/>
    <a:srgbClr val="E83195"/>
    <a:srgbClr val="194F90"/>
    <a:srgbClr val="5EB3E4"/>
    <a:srgbClr val="E9E5E1"/>
    <a:srgbClr val="EAE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6532" autoAdjust="0"/>
  </p:normalViewPr>
  <p:slideViewPr>
    <p:cSldViewPr snapToGrid="0">
      <p:cViewPr varScale="1">
        <p:scale>
          <a:sx n="156" d="100"/>
          <a:sy n="156" d="100"/>
        </p:scale>
        <p:origin x="192" y="8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notesViewPr>
    <p:cSldViewPr snapToGrid="0">
      <p:cViewPr varScale="1">
        <p:scale>
          <a:sx n="92" d="100"/>
          <a:sy n="92" d="100"/>
        </p:scale>
        <p:origin x="287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BFE61-4520-4A04-ACD5-6A25E1E7E07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"/>
        </a:p>
      </dgm:t>
    </dgm:pt>
    <dgm:pt modelId="{6AA6780B-0617-4272-9336-E9A696D75A91}">
      <dgm:prSet phldrT="[Text]"/>
      <dgm:spPr/>
      <dgm:t>
        <a:bodyPr/>
        <a:lstStyle/>
        <a:p>
          <a:pPr algn="ctr" rtl="0"/>
          <a:r>
            <a:rPr lang="ru-RU"/>
            <a:t>ТЫ</a:t>
          </a:r>
          <a:br>
            <a:rPr lang="pl"/>
          </a:br>
          <a:r>
            <a:rPr lang="pl" b="0" i="0" u="none" baseline="0"/>
            <a:t>100 000 TDV</a:t>
          </a:r>
          <a:br>
            <a:rPr lang="pl"/>
          </a:br>
          <a:r>
            <a:rPr lang="pl" b="0" i="0" u="none" baseline="0">
              <a:solidFill>
                <a:schemeClr val="accent4">
                  <a:lumMod val="40000"/>
                  <a:lumOff val="60000"/>
                </a:schemeClr>
              </a:solidFill>
            </a:rPr>
            <a:t>95 000 QDV</a:t>
          </a:r>
        </a:p>
      </dgm:t>
    </dgm:pt>
    <dgm:pt modelId="{583A31CB-BA67-44F6-83D2-BF0F95D44B9C}" type="parTrans" cxnId="{32BDCDF5-C347-470D-BDFB-139B16E596D1}">
      <dgm:prSet/>
      <dgm:spPr/>
      <dgm:t>
        <a:bodyPr/>
        <a:lstStyle/>
        <a:p>
          <a:endParaRPr lang="pl"/>
        </a:p>
      </dgm:t>
    </dgm:pt>
    <dgm:pt modelId="{67BCEDBB-3BAD-4AB4-822D-BFF303B37328}" type="sibTrans" cxnId="{32BDCDF5-C347-470D-BDFB-139B16E596D1}">
      <dgm:prSet/>
      <dgm:spPr/>
      <dgm:t>
        <a:bodyPr/>
        <a:lstStyle/>
        <a:p>
          <a:endParaRPr lang="pl"/>
        </a:p>
      </dgm:t>
    </dgm:pt>
    <dgm:pt modelId="{215CDE94-465A-4676-BDAB-5CB90614AC64}">
      <dgm:prSet phldrT="[Text]"/>
      <dgm:spPr/>
      <dgm:t>
        <a:bodyPr/>
        <a:lstStyle/>
        <a:p>
          <a:pPr algn="ctr" rtl="0"/>
          <a:r>
            <a:rPr lang="pl" b="0" i="0" u="none" baseline="0"/>
            <a:t>BP 2</a:t>
          </a:r>
          <a:br>
            <a:rPr lang="pl"/>
          </a:br>
          <a:r>
            <a:rPr lang="pl" b="0" i="0" u="none" baseline="0"/>
            <a:t>20 000 TDV</a:t>
          </a:r>
          <a:br>
            <a:rPr lang="pl"/>
          </a:br>
          <a:r>
            <a:rPr lang="pl" b="0" i="0" u="none" baseline="0">
              <a:solidFill>
                <a:schemeClr val="accent4">
                  <a:lumMod val="40000"/>
                  <a:lumOff val="60000"/>
                </a:schemeClr>
              </a:solidFill>
            </a:rPr>
            <a:t>20 000 QDV</a:t>
          </a:r>
        </a:p>
      </dgm:t>
    </dgm:pt>
    <dgm:pt modelId="{E3B70C68-B0C4-4E95-ABB1-317DB722F5E7}" type="parTrans" cxnId="{50170764-90A9-46F6-87DC-864BD4265E15}">
      <dgm:prSet/>
      <dgm:spPr/>
      <dgm:t>
        <a:bodyPr/>
        <a:lstStyle/>
        <a:p>
          <a:endParaRPr lang="pl"/>
        </a:p>
      </dgm:t>
    </dgm:pt>
    <dgm:pt modelId="{16E3072E-2408-4AAA-9B42-DE0DA4C69D1A}" type="sibTrans" cxnId="{50170764-90A9-46F6-87DC-864BD4265E15}">
      <dgm:prSet/>
      <dgm:spPr/>
      <dgm:t>
        <a:bodyPr/>
        <a:lstStyle/>
        <a:p>
          <a:endParaRPr lang="pl"/>
        </a:p>
      </dgm:t>
    </dgm:pt>
    <dgm:pt modelId="{040796F3-9D39-4C63-8CC0-B9A7FE295CED}">
      <dgm:prSet phldrT="[Text]"/>
      <dgm:spPr/>
      <dgm:t>
        <a:bodyPr/>
        <a:lstStyle/>
        <a:p>
          <a:pPr algn="ctr" rtl="0"/>
          <a:r>
            <a:rPr lang="pl" b="0" i="0" u="none" baseline="0"/>
            <a:t>BP 3</a:t>
          </a:r>
          <a:br>
            <a:rPr lang="pl"/>
          </a:br>
          <a:r>
            <a:rPr lang="pl" b="0" i="0" u="none" baseline="0"/>
            <a:t>25 000 TDV</a:t>
          </a:r>
          <a:br>
            <a:rPr lang="pl"/>
          </a:br>
          <a:r>
            <a:rPr lang="pl" b="0" i="0" u="none" baseline="0">
              <a:solidFill>
                <a:schemeClr val="accent4">
                  <a:lumMod val="40000"/>
                  <a:lumOff val="60000"/>
                </a:schemeClr>
              </a:solidFill>
            </a:rPr>
            <a:t>25 000 QDV</a:t>
          </a:r>
        </a:p>
      </dgm:t>
    </dgm:pt>
    <dgm:pt modelId="{202427E1-78AC-4713-972D-5D20BEB9A0DF}" type="parTrans" cxnId="{CA6572E7-839C-4BA3-96E1-F3DE019295E3}">
      <dgm:prSet/>
      <dgm:spPr/>
      <dgm:t>
        <a:bodyPr/>
        <a:lstStyle/>
        <a:p>
          <a:endParaRPr lang="pl"/>
        </a:p>
      </dgm:t>
    </dgm:pt>
    <dgm:pt modelId="{F77C5F9C-D9BA-4455-BBF1-7BAE33525E1C}" type="sibTrans" cxnId="{CA6572E7-839C-4BA3-96E1-F3DE019295E3}">
      <dgm:prSet/>
      <dgm:spPr/>
      <dgm:t>
        <a:bodyPr/>
        <a:lstStyle/>
        <a:p>
          <a:endParaRPr lang="pl"/>
        </a:p>
      </dgm:t>
    </dgm:pt>
    <dgm:pt modelId="{70A11EF7-E3CD-41B8-92AD-AAC2D5ED4DFB}">
      <dgm:prSet phldrT="[Text]"/>
      <dgm:spPr/>
      <dgm:t>
        <a:bodyPr/>
        <a:lstStyle/>
        <a:p>
          <a:pPr algn="ctr" rtl="0"/>
          <a:r>
            <a:rPr lang="pl" b="0" i="0" u="none" baseline="0"/>
            <a:t>BP 1</a:t>
          </a:r>
          <a:br>
            <a:rPr lang="pl"/>
          </a:br>
          <a:r>
            <a:rPr lang="pl" b="0" i="0" u="none" baseline="0"/>
            <a:t>55 000 TDV</a:t>
          </a:r>
          <a:br>
            <a:rPr lang="pl"/>
          </a:br>
          <a:r>
            <a:rPr lang="pl" b="0" i="0" u="none" baseline="0">
              <a:solidFill>
                <a:schemeClr val="accent4">
                  <a:lumMod val="40000"/>
                  <a:lumOff val="60000"/>
                </a:schemeClr>
              </a:solidFill>
            </a:rPr>
            <a:t>50 000 QDV</a:t>
          </a:r>
        </a:p>
      </dgm:t>
    </dgm:pt>
    <dgm:pt modelId="{8461B2BE-607C-483F-B013-A2EE9BBA9863}" type="sibTrans" cxnId="{86B83FD2-5BE9-4902-96A7-FD86CD43FB6E}">
      <dgm:prSet/>
      <dgm:spPr/>
      <dgm:t>
        <a:bodyPr/>
        <a:lstStyle/>
        <a:p>
          <a:endParaRPr lang="pl"/>
        </a:p>
      </dgm:t>
    </dgm:pt>
    <dgm:pt modelId="{99D31AD4-B861-4F99-911A-428CE74C2FEA}" type="parTrans" cxnId="{86B83FD2-5BE9-4902-96A7-FD86CD43FB6E}">
      <dgm:prSet/>
      <dgm:spPr/>
      <dgm:t>
        <a:bodyPr/>
        <a:lstStyle/>
        <a:p>
          <a:endParaRPr lang="pl"/>
        </a:p>
      </dgm:t>
    </dgm:pt>
    <dgm:pt modelId="{6F65DE5C-1FD6-47B8-9A64-9F6C71BF25F8}" type="pres">
      <dgm:prSet presAssocID="{31CBFE61-4520-4A04-ACD5-6A25E1E7E0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024BE5B-237E-49CD-9FC7-138CB0FD60BA}" type="pres">
      <dgm:prSet presAssocID="{6AA6780B-0617-4272-9336-E9A696D75A91}" presName="hierRoot1" presStyleCnt="0">
        <dgm:presLayoutVars>
          <dgm:hierBranch val="init"/>
        </dgm:presLayoutVars>
      </dgm:prSet>
      <dgm:spPr/>
    </dgm:pt>
    <dgm:pt modelId="{4C1B9CA2-AD2B-43BA-833A-B05F06FA5297}" type="pres">
      <dgm:prSet presAssocID="{6AA6780B-0617-4272-9336-E9A696D75A91}" presName="rootComposite1" presStyleCnt="0"/>
      <dgm:spPr/>
    </dgm:pt>
    <dgm:pt modelId="{57DF9312-C667-45EA-8437-A34BEA1E6577}" type="pres">
      <dgm:prSet presAssocID="{6AA6780B-0617-4272-9336-E9A696D75A91}" presName="rootText1" presStyleLbl="node0" presStyleIdx="0" presStyleCnt="1" custScaleX="112065">
        <dgm:presLayoutVars>
          <dgm:chPref val="3"/>
        </dgm:presLayoutVars>
      </dgm:prSet>
      <dgm:spPr/>
    </dgm:pt>
    <dgm:pt modelId="{16A5B57B-1634-437E-A6F1-6C64C2C231B0}" type="pres">
      <dgm:prSet presAssocID="{6AA6780B-0617-4272-9336-E9A696D75A91}" presName="rootConnector1" presStyleLbl="node1" presStyleIdx="0" presStyleCnt="0"/>
      <dgm:spPr/>
    </dgm:pt>
    <dgm:pt modelId="{0777ED71-40B8-4C59-B54B-B5E4654A62AD}" type="pres">
      <dgm:prSet presAssocID="{6AA6780B-0617-4272-9336-E9A696D75A91}" presName="hierChild2" presStyleCnt="0"/>
      <dgm:spPr/>
    </dgm:pt>
    <dgm:pt modelId="{EFD73347-D186-4CD2-A4E8-2ACD3F19DE93}" type="pres">
      <dgm:prSet presAssocID="{99D31AD4-B861-4F99-911A-428CE74C2FEA}" presName="Name37" presStyleLbl="parChTrans1D2" presStyleIdx="0" presStyleCnt="3"/>
      <dgm:spPr/>
    </dgm:pt>
    <dgm:pt modelId="{3A7750B8-0DE7-45A5-9EB2-C173CB6051CC}" type="pres">
      <dgm:prSet presAssocID="{70A11EF7-E3CD-41B8-92AD-AAC2D5ED4DFB}" presName="hierRoot2" presStyleCnt="0">
        <dgm:presLayoutVars>
          <dgm:hierBranch val="init"/>
        </dgm:presLayoutVars>
      </dgm:prSet>
      <dgm:spPr/>
    </dgm:pt>
    <dgm:pt modelId="{E8C6C9D2-518C-4412-BED1-ECAE99723BB7}" type="pres">
      <dgm:prSet presAssocID="{70A11EF7-E3CD-41B8-92AD-AAC2D5ED4DFB}" presName="rootComposite" presStyleCnt="0"/>
      <dgm:spPr/>
    </dgm:pt>
    <dgm:pt modelId="{97DB3993-5767-4A3E-8F69-41D3FF55E428}" type="pres">
      <dgm:prSet presAssocID="{70A11EF7-E3CD-41B8-92AD-AAC2D5ED4DFB}" presName="rootText" presStyleLbl="node2" presStyleIdx="0" presStyleCnt="3">
        <dgm:presLayoutVars>
          <dgm:chPref val="3"/>
        </dgm:presLayoutVars>
      </dgm:prSet>
      <dgm:spPr/>
    </dgm:pt>
    <dgm:pt modelId="{F79F2D56-F21D-4D32-82E6-1F7CAD19CEF0}" type="pres">
      <dgm:prSet presAssocID="{70A11EF7-E3CD-41B8-92AD-AAC2D5ED4DFB}" presName="rootConnector" presStyleLbl="node2" presStyleIdx="0" presStyleCnt="3"/>
      <dgm:spPr/>
    </dgm:pt>
    <dgm:pt modelId="{CE1A20A1-94FD-42C0-BCC4-4897D378A9E8}" type="pres">
      <dgm:prSet presAssocID="{70A11EF7-E3CD-41B8-92AD-AAC2D5ED4DFB}" presName="hierChild4" presStyleCnt="0"/>
      <dgm:spPr/>
    </dgm:pt>
    <dgm:pt modelId="{7212DD8E-1E41-4989-91B2-9638563D0CAD}" type="pres">
      <dgm:prSet presAssocID="{70A11EF7-E3CD-41B8-92AD-AAC2D5ED4DFB}" presName="hierChild5" presStyleCnt="0"/>
      <dgm:spPr/>
    </dgm:pt>
    <dgm:pt modelId="{3CC11532-D98D-48A6-B463-5E184AE39C8B}" type="pres">
      <dgm:prSet presAssocID="{E3B70C68-B0C4-4E95-ABB1-317DB722F5E7}" presName="Name37" presStyleLbl="parChTrans1D2" presStyleIdx="1" presStyleCnt="3"/>
      <dgm:spPr/>
    </dgm:pt>
    <dgm:pt modelId="{A52C47B0-16E2-4F37-B567-8766EB3B4D2D}" type="pres">
      <dgm:prSet presAssocID="{215CDE94-465A-4676-BDAB-5CB90614AC64}" presName="hierRoot2" presStyleCnt="0">
        <dgm:presLayoutVars>
          <dgm:hierBranch val="init"/>
        </dgm:presLayoutVars>
      </dgm:prSet>
      <dgm:spPr/>
    </dgm:pt>
    <dgm:pt modelId="{11158AF0-CE07-4CF7-B09D-1370EF0F5328}" type="pres">
      <dgm:prSet presAssocID="{215CDE94-465A-4676-BDAB-5CB90614AC64}" presName="rootComposite" presStyleCnt="0"/>
      <dgm:spPr/>
    </dgm:pt>
    <dgm:pt modelId="{A320D817-8FC7-4995-A2FE-2164ECC3FCF1}" type="pres">
      <dgm:prSet presAssocID="{215CDE94-465A-4676-BDAB-5CB90614AC64}" presName="rootText" presStyleLbl="node2" presStyleIdx="1" presStyleCnt="3" custScaleX="108015">
        <dgm:presLayoutVars>
          <dgm:chPref val="3"/>
        </dgm:presLayoutVars>
      </dgm:prSet>
      <dgm:spPr/>
    </dgm:pt>
    <dgm:pt modelId="{CEF53A22-E8A0-4736-87F7-078B9617FCD8}" type="pres">
      <dgm:prSet presAssocID="{215CDE94-465A-4676-BDAB-5CB90614AC64}" presName="rootConnector" presStyleLbl="node2" presStyleIdx="1" presStyleCnt="3"/>
      <dgm:spPr/>
    </dgm:pt>
    <dgm:pt modelId="{3CD68925-B6EF-4ED5-8C4E-A12474C0F1D4}" type="pres">
      <dgm:prSet presAssocID="{215CDE94-465A-4676-BDAB-5CB90614AC64}" presName="hierChild4" presStyleCnt="0"/>
      <dgm:spPr/>
    </dgm:pt>
    <dgm:pt modelId="{044AB44E-531E-4A50-8928-3085AC9C11AC}" type="pres">
      <dgm:prSet presAssocID="{215CDE94-465A-4676-BDAB-5CB90614AC64}" presName="hierChild5" presStyleCnt="0"/>
      <dgm:spPr/>
    </dgm:pt>
    <dgm:pt modelId="{4056837C-C3C8-463A-9D30-F42622EC517A}" type="pres">
      <dgm:prSet presAssocID="{202427E1-78AC-4713-972D-5D20BEB9A0DF}" presName="Name37" presStyleLbl="parChTrans1D2" presStyleIdx="2" presStyleCnt="3"/>
      <dgm:spPr/>
    </dgm:pt>
    <dgm:pt modelId="{5BF1CF12-2772-4F18-827E-C715D9D21A3D}" type="pres">
      <dgm:prSet presAssocID="{040796F3-9D39-4C63-8CC0-B9A7FE295CED}" presName="hierRoot2" presStyleCnt="0">
        <dgm:presLayoutVars>
          <dgm:hierBranch val="init"/>
        </dgm:presLayoutVars>
      </dgm:prSet>
      <dgm:spPr/>
    </dgm:pt>
    <dgm:pt modelId="{CC4083DF-4E37-4C62-8751-24AAA66902D3}" type="pres">
      <dgm:prSet presAssocID="{040796F3-9D39-4C63-8CC0-B9A7FE295CED}" presName="rootComposite" presStyleCnt="0"/>
      <dgm:spPr/>
    </dgm:pt>
    <dgm:pt modelId="{DCFA2935-5E9E-4966-B5E6-A721CC24AC6E}" type="pres">
      <dgm:prSet presAssocID="{040796F3-9D39-4C63-8CC0-B9A7FE295CED}" presName="rootText" presStyleLbl="node2" presStyleIdx="2" presStyleCnt="3" custScaleX="106296">
        <dgm:presLayoutVars>
          <dgm:chPref val="3"/>
        </dgm:presLayoutVars>
      </dgm:prSet>
      <dgm:spPr/>
    </dgm:pt>
    <dgm:pt modelId="{C693CF2F-3F50-4F6F-8BD7-65429B3D6FD9}" type="pres">
      <dgm:prSet presAssocID="{040796F3-9D39-4C63-8CC0-B9A7FE295CED}" presName="rootConnector" presStyleLbl="node2" presStyleIdx="2" presStyleCnt="3"/>
      <dgm:spPr/>
    </dgm:pt>
    <dgm:pt modelId="{ECF8A009-1DE8-43EA-960A-F7B1974C122C}" type="pres">
      <dgm:prSet presAssocID="{040796F3-9D39-4C63-8CC0-B9A7FE295CED}" presName="hierChild4" presStyleCnt="0"/>
      <dgm:spPr/>
    </dgm:pt>
    <dgm:pt modelId="{D3B46F16-4924-4E97-8737-34E1DCC0D095}" type="pres">
      <dgm:prSet presAssocID="{040796F3-9D39-4C63-8CC0-B9A7FE295CED}" presName="hierChild5" presStyleCnt="0"/>
      <dgm:spPr/>
    </dgm:pt>
    <dgm:pt modelId="{2F20C2AA-0A52-4007-8961-0DC9A7AA64B7}" type="pres">
      <dgm:prSet presAssocID="{6AA6780B-0617-4272-9336-E9A696D75A91}" presName="hierChild3" presStyleCnt="0"/>
      <dgm:spPr/>
    </dgm:pt>
  </dgm:ptLst>
  <dgm:cxnLst>
    <dgm:cxn modelId="{1ACE9506-515B-4506-B984-F45337DE5370}" type="presOf" srcId="{99D31AD4-B861-4F99-911A-428CE74C2FEA}" destId="{EFD73347-D186-4CD2-A4E8-2ACD3F19DE93}" srcOrd="0" destOrd="0" presId="urn:microsoft.com/office/officeart/2005/8/layout/orgChart1"/>
    <dgm:cxn modelId="{BDC7190C-0ECE-4FFD-93D2-BEA0E3EB1F92}" type="presOf" srcId="{040796F3-9D39-4C63-8CC0-B9A7FE295CED}" destId="{C693CF2F-3F50-4F6F-8BD7-65429B3D6FD9}" srcOrd="1" destOrd="0" presId="urn:microsoft.com/office/officeart/2005/8/layout/orgChart1"/>
    <dgm:cxn modelId="{702A2019-C01A-4694-90BA-C01CA4E5B681}" type="presOf" srcId="{215CDE94-465A-4676-BDAB-5CB90614AC64}" destId="{A320D817-8FC7-4995-A2FE-2164ECC3FCF1}" srcOrd="0" destOrd="0" presId="urn:microsoft.com/office/officeart/2005/8/layout/orgChart1"/>
    <dgm:cxn modelId="{FEAFEC39-0DA9-43E6-B126-D1D705EE6F63}" type="presOf" srcId="{6AA6780B-0617-4272-9336-E9A696D75A91}" destId="{16A5B57B-1634-437E-A6F1-6C64C2C231B0}" srcOrd="1" destOrd="0" presId="urn:microsoft.com/office/officeart/2005/8/layout/orgChart1"/>
    <dgm:cxn modelId="{C1117958-DD40-47C0-B1AE-62C5E15478AD}" type="presOf" srcId="{202427E1-78AC-4713-972D-5D20BEB9A0DF}" destId="{4056837C-C3C8-463A-9D30-F42622EC517A}" srcOrd="0" destOrd="0" presId="urn:microsoft.com/office/officeart/2005/8/layout/orgChart1"/>
    <dgm:cxn modelId="{D56C045F-CD40-49B1-9D12-2102700B1A55}" type="presOf" srcId="{040796F3-9D39-4C63-8CC0-B9A7FE295CED}" destId="{DCFA2935-5E9E-4966-B5E6-A721CC24AC6E}" srcOrd="0" destOrd="0" presId="urn:microsoft.com/office/officeart/2005/8/layout/orgChart1"/>
    <dgm:cxn modelId="{50170764-90A9-46F6-87DC-864BD4265E15}" srcId="{6AA6780B-0617-4272-9336-E9A696D75A91}" destId="{215CDE94-465A-4676-BDAB-5CB90614AC64}" srcOrd="1" destOrd="0" parTransId="{E3B70C68-B0C4-4E95-ABB1-317DB722F5E7}" sibTransId="{16E3072E-2408-4AAA-9B42-DE0DA4C69D1A}"/>
    <dgm:cxn modelId="{19B90A64-C3B6-4FCB-A4FB-3D4E32EB6A14}" type="presOf" srcId="{70A11EF7-E3CD-41B8-92AD-AAC2D5ED4DFB}" destId="{97DB3993-5767-4A3E-8F69-41D3FF55E428}" srcOrd="0" destOrd="0" presId="urn:microsoft.com/office/officeart/2005/8/layout/orgChart1"/>
    <dgm:cxn modelId="{47B1306F-2A4C-4CDF-BCF6-6C56CBEE8DDD}" type="presOf" srcId="{215CDE94-465A-4676-BDAB-5CB90614AC64}" destId="{CEF53A22-E8A0-4736-87F7-078B9617FCD8}" srcOrd="1" destOrd="0" presId="urn:microsoft.com/office/officeart/2005/8/layout/orgChart1"/>
    <dgm:cxn modelId="{80168890-3476-4E2F-B9A3-36F45BADDA47}" type="presOf" srcId="{70A11EF7-E3CD-41B8-92AD-AAC2D5ED4DFB}" destId="{F79F2D56-F21D-4D32-82E6-1F7CAD19CEF0}" srcOrd="1" destOrd="0" presId="urn:microsoft.com/office/officeart/2005/8/layout/orgChart1"/>
    <dgm:cxn modelId="{6025DAA0-EC5B-4CB9-AE5E-FC0468F6F64F}" type="presOf" srcId="{31CBFE61-4520-4A04-ACD5-6A25E1E7E07E}" destId="{6F65DE5C-1FD6-47B8-9A64-9F6C71BF25F8}" srcOrd="0" destOrd="0" presId="urn:microsoft.com/office/officeart/2005/8/layout/orgChart1"/>
    <dgm:cxn modelId="{E91EDED1-3D24-4C6B-8E93-5D2E4D1AAB04}" type="presOf" srcId="{E3B70C68-B0C4-4E95-ABB1-317DB722F5E7}" destId="{3CC11532-D98D-48A6-B463-5E184AE39C8B}" srcOrd="0" destOrd="0" presId="urn:microsoft.com/office/officeart/2005/8/layout/orgChart1"/>
    <dgm:cxn modelId="{86B83FD2-5BE9-4902-96A7-FD86CD43FB6E}" srcId="{6AA6780B-0617-4272-9336-E9A696D75A91}" destId="{70A11EF7-E3CD-41B8-92AD-AAC2D5ED4DFB}" srcOrd="0" destOrd="0" parTransId="{99D31AD4-B861-4F99-911A-428CE74C2FEA}" sibTransId="{8461B2BE-607C-483F-B013-A2EE9BBA9863}"/>
    <dgm:cxn modelId="{CA6572E7-839C-4BA3-96E1-F3DE019295E3}" srcId="{6AA6780B-0617-4272-9336-E9A696D75A91}" destId="{040796F3-9D39-4C63-8CC0-B9A7FE295CED}" srcOrd="2" destOrd="0" parTransId="{202427E1-78AC-4713-972D-5D20BEB9A0DF}" sibTransId="{F77C5F9C-D9BA-4455-BBF1-7BAE33525E1C}"/>
    <dgm:cxn modelId="{32BDCDF5-C347-470D-BDFB-139B16E596D1}" srcId="{31CBFE61-4520-4A04-ACD5-6A25E1E7E07E}" destId="{6AA6780B-0617-4272-9336-E9A696D75A91}" srcOrd="0" destOrd="0" parTransId="{583A31CB-BA67-44F6-83D2-BF0F95D44B9C}" sibTransId="{67BCEDBB-3BAD-4AB4-822D-BFF303B37328}"/>
    <dgm:cxn modelId="{5CD80FFB-9269-474D-B612-6C3916773C88}" type="presOf" srcId="{6AA6780B-0617-4272-9336-E9A696D75A91}" destId="{57DF9312-C667-45EA-8437-A34BEA1E6577}" srcOrd="0" destOrd="0" presId="urn:microsoft.com/office/officeart/2005/8/layout/orgChart1"/>
    <dgm:cxn modelId="{3549F2B6-6A05-4169-A82A-9FB0E22F51C7}" type="presParOf" srcId="{6F65DE5C-1FD6-47B8-9A64-9F6C71BF25F8}" destId="{D024BE5B-237E-49CD-9FC7-138CB0FD60BA}" srcOrd="0" destOrd="0" presId="urn:microsoft.com/office/officeart/2005/8/layout/orgChart1"/>
    <dgm:cxn modelId="{15AC477D-8522-477C-897B-708FDEEE7D27}" type="presParOf" srcId="{D024BE5B-237E-49CD-9FC7-138CB0FD60BA}" destId="{4C1B9CA2-AD2B-43BA-833A-B05F06FA5297}" srcOrd="0" destOrd="0" presId="urn:microsoft.com/office/officeart/2005/8/layout/orgChart1"/>
    <dgm:cxn modelId="{A43F9335-1927-4F56-A2B6-080335540801}" type="presParOf" srcId="{4C1B9CA2-AD2B-43BA-833A-B05F06FA5297}" destId="{57DF9312-C667-45EA-8437-A34BEA1E6577}" srcOrd="0" destOrd="0" presId="urn:microsoft.com/office/officeart/2005/8/layout/orgChart1"/>
    <dgm:cxn modelId="{FC3B3687-4246-49D5-AF6F-84398B8ACDC1}" type="presParOf" srcId="{4C1B9CA2-AD2B-43BA-833A-B05F06FA5297}" destId="{16A5B57B-1634-437E-A6F1-6C64C2C231B0}" srcOrd="1" destOrd="0" presId="urn:microsoft.com/office/officeart/2005/8/layout/orgChart1"/>
    <dgm:cxn modelId="{2E0CDBB5-02E6-4B00-86EA-0F0711E9FDEE}" type="presParOf" srcId="{D024BE5B-237E-49CD-9FC7-138CB0FD60BA}" destId="{0777ED71-40B8-4C59-B54B-B5E4654A62AD}" srcOrd="1" destOrd="0" presId="urn:microsoft.com/office/officeart/2005/8/layout/orgChart1"/>
    <dgm:cxn modelId="{60940B85-5093-4026-AE78-E9EFAAE95CB4}" type="presParOf" srcId="{0777ED71-40B8-4C59-B54B-B5E4654A62AD}" destId="{EFD73347-D186-4CD2-A4E8-2ACD3F19DE93}" srcOrd="0" destOrd="0" presId="urn:microsoft.com/office/officeart/2005/8/layout/orgChart1"/>
    <dgm:cxn modelId="{F8E4CCBE-88FC-462B-9D19-EA7CB72908D7}" type="presParOf" srcId="{0777ED71-40B8-4C59-B54B-B5E4654A62AD}" destId="{3A7750B8-0DE7-45A5-9EB2-C173CB6051CC}" srcOrd="1" destOrd="0" presId="urn:microsoft.com/office/officeart/2005/8/layout/orgChart1"/>
    <dgm:cxn modelId="{BB1C1D5B-0D4B-47AF-A7D7-0807C1E7ACF5}" type="presParOf" srcId="{3A7750B8-0DE7-45A5-9EB2-C173CB6051CC}" destId="{E8C6C9D2-518C-4412-BED1-ECAE99723BB7}" srcOrd="0" destOrd="0" presId="urn:microsoft.com/office/officeart/2005/8/layout/orgChart1"/>
    <dgm:cxn modelId="{595D40AB-415A-4326-886E-ED4250F9CF44}" type="presParOf" srcId="{E8C6C9D2-518C-4412-BED1-ECAE99723BB7}" destId="{97DB3993-5767-4A3E-8F69-41D3FF55E428}" srcOrd="0" destOrd="0" presId="urn:microsoft.com/office/officeart/2005/8/layout/orgChart1"/>
    <dgm:cxn modelId="{004F4071-7C43-4C2E-AFAA-5712C4BF37B1}" type="presParOf" srcId="{E8C6C9D2-518C-4412-BED1-ECAE99723BB7}" destId="{F79F2D56-F21D-4D32-82E6-1F7CAD19CEF0}" srcOrd="1" destOrd="0" presId="urn:microsoft.com/office/officeart/2005/8/layout/orgChart1"/>
    <dgm:cxn modelId="{F7052404-6B90-492D-A5E6-D05903BC8216}" type="presParOf" srcId="{3A7750B8-0DE7-45A5-9EB2-C173CB6051CC}" destId="{CE1A20A1-94FD-42C0-BCC4-4897D378A9E8}" srcOrd="1" destOrd="0" presId="urn:microsoft.com/office/officeart/2005/8/layout/orgChart1"/>
    <dgm:cxn modelId="{4FA31CA1-0A41-4F6D-8BDD-869A871B9152}" type="presParOf" srcId="{3A7750B8-0DE7-45A5-9EB2-C173CB6051CC}" destId="{7212DD8E-1E41-4989-91B2-9638563D0CAD}" srcOrd="2" destOrd="0" presId="urn:microsoft.com/office/officeart/2005/8/layout/orgChart1"/>
    <dgm:cxn modelId="{FF2F76F8-4D7B-4672-9D2A-CA0920E550E9}" type="presParOf" srcId="{0777ED71-40B8-4C59-B54B-B5E4654A62AD}" destId="{3CC11532-D98D-48A6-B463-5E184AE39C8B}" srcOrd="2" destOrd="0" presId="urn:microsoft.com/office/officeart/2005/8/layout/orgChart1"/>
    <dgm:cxn modelId="{C7FAA398-7781-43E0-8975-C370642BBBDC}" type="presParOf" srcId="{0777ED71-40B8-4C59-B54B-B5E4654A62AD}" destId="{A52C47B0-16E2-4F37-B567-8766EB3B4D2D}" srcOrd="3" destOrd="0" presId="urn:microsoft.com/office/officeart/2005/8/layout/orgChart1"/>
    <dgm:cxn modelId="{09808436-2F7A-48AE-8166-19B77B29C753}" type="presParOf" srcId="{A52C47B0-16E2-4F37-B567-8766EB3B4D2D}" destId="{11158AF0-CE07-4CF7-B09D-1370EF0F5328}" srcOrd="0" destOrd="0" presId="urn:microsoft.com/office/officeart/2005/8/layout/orgChart1"/>
    <dgm:cxn modelId="{8759E674-8B7B-4169-9EB4-702FA076B525}" type="presParOf" srcId="{11158AF0-CE07-4CF7-B09D-1370EF0F5328}" destId="{A320D817-8FC7-4995-A2FE-2164ECC3FCF1}" srcOrd="0" destOrd="0" presId="urn:microsoft.com/office/officeart/2005/8/layout/orgChart1"/>
    <dgm:cxn modelId="{D1ED54FD-1DF9-4000-94DD-DBEE5C683CE1}" type="presParOf" srcId="{11158AF0-CE07-4CF7-B09D-1370EF0F5328}" destId="{CEF53A22-E8A0-4736-87F7-078B9617FCD8}" srcOrd="1" destOrd="0" presId="urn:microsoft.com/office/officeart/2005/8/layout/orgChart1"/>
    <dgm:cxn modelId="{3FF74999-0314-4719-92FA-A2125020C3D2}" type="presParOf" srcId="{A52C47B0-16E2-4F37-B567-8766EB3B4D2D}" destId="{3CD68925-B6EF-4ED5-8C4E-A12474C0F1D4}" srcOrd="1" destOrd="0" presId="urn:microsoft.com/office/officeart/2005/8/layout/orgChart1"/>
    <dgm:cxn modelId="{37B96049-5039-43FA-B1B4-CEF70D0CACB0}" type="presParOf" srcId="{A52C47B0-16E2-4F37-B567-8766EB3B4D2D}" destId="{044AB44E-531E-4A50-8928-3085AC9C11AC}" srcOrd="2" destOrd="0" presId="urn:microsoft.com/office/officeart/2005/8/layout/orgChart1"/>
    <dgm:cxn modelId="{32F43B3C-3895-4699-A34E-ED365162C6DD}" type="presParOf" srcId="{0777ED71-40B8-4C59-B54B-B5E4654A62AD}" destId="{4056837C-C3C8-463A-9D30-F42622EC517A}" srcOrd="4" destOrd="0" presId="urn:microsoft.com/office/officeart/2005/8/layout/orgChart1"/>
    <dgm:cxn modelId="{F5898F8C-EE12-4E04-91B7-5B47C5C2ECD0}" type="presParOf" srcId="{0777ED71-40B8-4C59-B54B-B5E4654A62AD}" destId="{5BF1CF12-2772-4F18-827E-C715D9D21A3D}" srcOrd="5" destOrd="0" presId="urn:microsoft.com/office/officeart/2005/8/layout/orgChart1"/>
    <dgm:cxn modelId="{5983A28E-F3CC-4D79-803D-BA57DC85C4C4}" type="presParOf" srcId="{5BF1CF12-2772-4F18-827E-C715D9D21A3D}" destId="{CC4083DF-4E37-4C62-8751-24AAA66902D3}" srcOrd="0" destOrd="0" presId="urn:microsoft.com/office/officeart/2005/8/layout/orgChart1"/>
    <dgm:cxn modelId="{C2B4F8E3-A310-41FA-94E5-DAA1D342CC1E}" type="presParOf" srcId="{CC4083DF-4E37-4C62-8751-24AAA66902D3}" destId="{DCFA2935-5E9E-4966-B5E6-A721CC24AC6E}" srcOrd="0" destOrd="0" presId="urn:microsoft.com/office/officeart/2005/8/layout/orgChart1"/>
    <dgm:cxn modelId="{B1BC1D5A-9095-4476-8032-F0374E336DF5}" type="presParOf" srcId="{CC4083DF-4E37-4C62-8751-24AAA66902D3}" destId="{C693CF2F-3F50-4F6F-8BD7-65429B3D6FD9}" srcOrd="1" destOrd="0" presId="urn:microsoft.com/office/officeart/2005/8/layout/orgChart1"/>
    <dgm:cxn modelId="{E8AE31F2-FD67-4E31-8B3B-0A6CF5EDFD45}" type="presParOf" srcId="{5BF1CF12-2772-4F18-827E-C715D9D21A3D}" destId="{ECF8A009-1DE8-43EA-960A-F7B1974C122C}" srcOrd="1" destOrd="0" presId="urn:microsoft.com/office/officeart/2005/8/layout/orgChart1"/>
    <dgm:cxn modelId="{D26EC206-F436-4E9C-BCCB-8A74A4AC048B}" type="presParOf" srcId="{5BF1CF12-2772-4F18-827E-C715D9D21A3D}" destId="{D3B46F16-4924-4E97-8737-34E1DCC0D095}" srcOrd="2" destOrd="0" presId="urn:microsoft.com/office/officeart/2005/8/layout/orgChart1"/>
    <dgm:cxn modelId="{CAAF675D-7634-4D72-A04F-A35C2555BE63}" type="presParOf" srcId="{D024BE5B-237E-49CD-9FC7-138CB0FD60BA}" destId="{2F20C2AA-0A52-4007-8961-0DC9A7AA64B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8F97CD-42B2-4151-A56F-8DAFB97EB8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"/>
        </a:p>
      </dgm:t>
    </dgm:pt>
    <dgm:pt modelId="{3F68AECF-0847-4D8E-84C5-D6F5C105B0F4}">
      <dgm:prSet phldrT="[Text]"/>
      <dgm:spPr/>
      <dgm:t>
        <a:bodyPr/>
        <a:lstStyle/>
        <a:p>
          <a:pPr algn="ctr" rtl="0"/>
          <a:r>
            <a:rPr lang="ru-RU" b="1" dirty="0"/>
            <a:t>Прибыль от продажи розничному клиенту</a:t>
          </a:r>
          <a:endParaRPr lang="pl" b="0" i="0" u="none" baseline="0" dirty="0"/>
        </a:p>
      </dgm:t>
    </dgm:pt>
    <dgm:pt modelId="{FA9B03CA-23DB-4935-95D0-7DCF37E3C56C}" type="parTrans" cxnId="{9EA90AFF-FB47-490C-9C59-34AA3755B647}">
      <dgm:prSet/>
      <dgm:spPr/>
      <dgm:t>
        <a:bodyPr/>
        <a:lstStyle/>
        <a:p>
          <a:endParaRPr lang="pl"/>
        </a:p>
      </dgm:t>
    </dgm:pt>
    <dgm:pt modelId="{5569A12A-CEAA-49F6-85E8-73BAFD1001FF}" type="sibTrans" cxnId="{9EA90AFF-FB47-490C-9C59-34AA3755B647}">
      <dgm:prSet/>
      <dgm:spPr/>
      <dgm:t>
        <a:bodyPr/>
        <a:lstStyle/>
        <a:p>
          <a:endParaRPr lang="pl"/>
        </a:p>
      </dgm:t>
    </dgm:pt>
    <dgm:pt modelId="{A49F2DF8-8093-46BE-BC7C-52C99FC0A151}">
      <dgm:prSet phldrT="[Text]"/>
      <dgm:spPr/>
      <dgm:t>
        <a:bodyPr/>
        <a:lstStyle/>
        <a:p>
          <a:pPr algn="ctr" rtl="0"/>
          <a:r>
            <a:rPr lang="ru-RU" b="1" dirty="0"/>
            <a:t>Бонус за клиентов</a:t>
          </a:r>
          <a:endParaRPr lang="pl" b="0" i="0" u="none" baseline="0" dirty="0"/>
        </a:p>
      </dgm:t>
    </dgm:pt>
    <dgm:pt modelId="{B71A9C7E-3188-4CC4-9914-0999ADF9CC56}" type="parTrans" cxnId="{EE987662-C11D-44AA-861E-3BEFC11375C3}">
      <dgm:prSet/>
      <dgm:spPr/>
      <dgm:t>
        <a:bodyPr/>
        <a:lstStyle/>
        <a:p>
          <a:endParaRPr lang="pl"/>
        </a:p>
      </dgm:t>
    </dgm:pt>
    <dgm:pt modelId="{4B81514B-2CBF-4EA7-AAF8-DF828BAE9974}" type="sibTrans" cxnId="{EE987662-C11D-44AA-861E-3BEFC11375C3}">
      <dgm:prSet/>
      <dgm:spPr/>
      <dgm:t>
        <a:bodyPr/>
        <a:lstStyle/>
        <a:p>
          <a:endParaRPr lang="pl"/>
        </a:p>
      </dgm:t>
    </dgm:pt>
    <dgm:pt modelId="{01E6D37A-E236-42F1-BF51-87073366E1C3}" type="pres">
      <dgm:prSet presAssocID="{A78F97CD-42B2-4151-A56F-8DAFB97EB843}" presName="linear" presStyleCnt="0">
        <dgm:presLayoutVars>
          <dgm:dir/>
          <dgm:animLvl val="lvl"/>
          <dgm:resizeHandles val="exact"/>
        </dgm:presLayoutVars>
      </dgm:prSet>
      <dgm:spPr/>
    </dgm:pt>
    <dgm:pt modelId="{19D7C6CE-0930-4658-B393-27B2CB2707EC}" type="pres">
      <dgm:prSet presAssocID="{3F68AECF-0847-4D8E-84C5-D6F5C105B0F4}" presName="parentLin" presStyleCnt="0"/>
      <dgm:spPr/>
    </dgm:pt>
    <dgm:pt modelId="{67890A42-FF53-4E7D-9A32-ABE123440959}" type="pres">
      <dgm:prSet presAssocID="{3F68AECF-0847-4D8E-84C5-D6F5C105B0F4}" presName="parentLeftMargin" presStyleLbl="node1" presStyleIdx="0" presStyleCnt="2"/>
      <dgm:spPr/>
    </dgm:pt>
    <dgm:pt modelId="{46058D89-530D-4E19-97D1-778042ED10B8}" type="pres">
      <dgm:prSet presAssocID="{3F68AECF-0847-4D8E-84C5-D6F5C105B0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AFF1418-D8E3-4E33-BED7-A60587CE06CA}" type="pres">
      <dgm:prSet presAssocID="{3F68AECF-0847-4D8E-84C5-D6F5C105B0F4}" presName="negativeSpace" presStyleCnt="0"/>
      <dgm:spPr/>
    </dgm:pt>
    <dgm:pt modelId="{F3B71BE0-797A-4954-9A82-08B2BCAC9354}" type="pres">
      <dgm:prSet presAssocID="{3F68AECF-0847-4D8E-84C5-D6F5C105B0F4}" presName="childText" presStyleLbl="conFgAcc1" presStyleIdx="0" presStyleCnt="2">
        <dgm:presLayoutVars>
          <dgm:bulletEnabled val="1"/>
        </dgm:presLayoutVars>
      </dgm:prSet>
      <dgm:spPr/>
    </dgm:pt>
    <dgm:pt modelId="{C6595F90-1E06-4C75-9129-22393CF1E153}" type="pres">
      <dgm:prSet presAssocID="{5569A12A-CEAA-49F6-85E8-73BAFD1001FF}" presName="spaceBetweenRectangles" presStyleCnt="0"/>
      <dgm:spPr/>
    </dgm:pt>
    <dgm:pt modelId="{163F1839-6FC3-474A-9B61-15ABE27F9DB1}" type="pres">
      <dgm:prSet presAssocID="{A49F2DF8-8093-46BE-BC7C-52C99FC0A151}" presName="parentLin" presStyleCnt="0"/>
      <dgm:spPr/>
    </dgm:pt>
    <dgm:pt modelId="{3AD2799E-BEC5-43E8-A53F-818D3B6BB0FF}" type="pres">
      <dgm:prSet presAssocID="{A49F2DF8-8093-46BE-BC7C-52C99FC0A151}" presName="parentLeftMargin" presStyleLbl="node1" presStyleIdx="0" presStyleCnt="2"/>
      <dgm:spPr/>
    </dgm:pt>
    <dgm:pt modelId="{7E6FB8E2-2DE4-4AC7-89D6-A7281200F1B3}" type="pres">
      <dgm:prSet presAssocID="{A49F2DF8-8093-46BE-BC7C-52C99FC0A15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AEB0CB0-FBA0-4D59-ACB8-1D3BFF57E298}" type="pres">
      <dgm:prSet presAssocID="{A49F2DF8-8093-46BE-BC7C-52C99FC0A151}" presName="negativeSpace" presStyleCnt="0"/>
      <dgm:spPr/>
    </dgm:pt>
    <dgm:pt modelId="{BD90320A-92C1-411B-923C-1C99C005B85B}" type="pres">
      <dgm:prSet presAssocID="{A49F2DF8-8093-46BE-BC7C-52C99FC0A15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A1E9D44-8BCE-4CEB-A01F-A7F35B9C0D9A}" type="presOf" srcId="{A49F2DF8-8093-46BE-BC7C-52C99FC0A151}" destId="{7E6FB8E2-2DE4-4AC7-89D6-A7281200F1B3}" srcOrd="1" destOrd="0" presId="urn:microsoft.com/office/officeart/2005/8/layout/list1"/>
    <dgm:cxn modelId="{AAD5EB58-A3E2-4594-9D38-7E1C248B5C6E}" type="presOf" srcId="{A49F2DF8-8093-46BE-BC7C-52C99FC0A151}" destId="{3AD2799E-BEC5-43E8-A53F-818D3B6BB0FF}" srcOrd="0" destOrd="0" presId="urn:microsoft.com/office/officeart/2005/8/layout/list1"/>
    <dgm:cxn modelId="{EE987662-C11D-44AA-861E-3BEFC11375C3}" srcId="{A78F97CD-42B2-4151-A56F-8DAFB97EB843}" destId="{A49F2DF8-8093-46BE-BC7C-52C99FC0A151}" srcOrd="1" destOrd="0" parTransId="{B71A9C7E-3188-4CC4-9914-0999ADF9CC56}" sibTransId="{4B81514B-2CBF-4EA7-AAF8-DF828BAE9974}"/>
    <dgm:cxn modelId="{9FBF65B4-422A-4096-8516-ECD15B5EE1BF}" type="presOf" srcId="{3F68AECF-0847-4D8E-84C5-D6F5C105B0F4}" destId="{67890A42-FF53-4E7D-9A32-ABE123440959}" srcOrd="0" destOrd="0" presId="urn:microsoft.com/office/officeart/2005/8/layout/list1"/>
    <dgm:cxn modelId="{20F95DC4-C373-48FD-90EA-B67311A3320F}" type="presOf" srcId="{A78F97CD-42B2-4151-A56F-8DAFB97EB843}" destId="{01E6D37A-E236-42F1-BF51-87073366E1C3}" srcOrd="0" destOrd="0" presId="urn:microsoft.com/office/officeart/2005/8/layout/list1"/>
    <dgm:cxn modelId="{BED33EE7-A91F-4E82-82E7-0C3F2E000C21}" type="presOf" srcId="{3F68AECF-0847-4D8E-84C5-D6F5C105B0F4}" destId="{46058D89-530D-4E19-97D1-778042ED10B8}" srcOrd="1" destOrd="0" presId="urn:microsoft.com/office/officeart/2005/8/layout/list1"/>
    <dgm:cxn modelId="{9EA90AFF-FB47-490C-9C59-34AA3755B647}" srcId="{A78F97CD-42B2-4151-A56F-8DAFB97EB843}" destId="{3F68AECF-0847-4D8E-84C5-D6F5C105B0F4}" srcOrd="0" destOrd="0" parTransId="{FA9B03CA-23DB-4935-95D0-7DCF37E3C56C}" sibTransId="{5569A12A-CEAA-49F6-85E8-73BAFD1001FF}"/>
    <dgm:cxn modelId="{B369A926-BF21-48B6-9E03-F2D53B7D7CFB}" type="presParOf" srcId="{01E6D37A-E236-42F1-BF51-87073366E1C3}" destId="{19D7C6CE-0930-4658-B393-27B2CB2707EC}" srcOrd="0" destOrd="0" presId="urn:microsoft.com/office/officeart/2005/8/layout/list1"/>
    <dgm:cxn modelId="{3CB1C6BB-5778-4F77-B74B-15F0B5D0F212}" type="presParOf" srcId="{19D7C6CE-0930-4658-B393-27B2CB2707EC}" destId="{67890A42-FF53-4E7D-9A32-ABE123440959}" srcOrd="0" destOrd="0" presId="urn:microsoft.com/office/officeart/2005/8/layout/list1"/>
    <dgm:cxn modelId="{BB1635D5-1BC2-40DF-9C00-9C4211872E88}" type="presParOf" srcId="{19D7C6CE-0930-4658-B393-27B2CB2707EC}" destId="{46058D89-530D-4E19-97D1-778042ED10B8}" srcOrd="1" destOrd="0" presId="urn:microsoft.com/office/officeart/2005/8/layout/list1"/>
    <dgm:cxn modelId="{17F09B87-B26F-479E-9789-420E9178BE67}" type="presParOf" srcId="{01E6D37A-E236-42F1-BF51-87073366E1C3}" destId="{0AFF1418-D8E3-4E33-BED7-A60587CE06CA}" srcOrd="1" destOrd="0" presId="urn:microsoft.com/office/officeart/2005/8/layout/list1"/>
    <dgm:cxn modelId="{FA73073D-0DB1-4462-9EC9-FC8EF0066967}" type="presParOf" srcId="{01E6D37A-E236-42F1-BF51-87073366E1C3}" destId="{F3B71BE0-797A-4954-9A82-08B2BCAC9354}" srcOrd="2" destOrd="0" presId="urn:microsoft.com/office/officeart/2005/8/layout/list1"/>
    <dgm:cxn modelId="{DF05E453-8E74-4AAE-8991-57BE5BD72C50}" type="presParOf" srcId="{01E6D37A-E236-42F1-BF51-87073366E1C3}" destId="{C6595F90-1E06-4C75-9129-22393CF1E153}" srcOrd="3" destOrd="0" presId="urn:microsoft.com/office/officeart/2005/8/layout/list1"/>
    <dgm:cxn modelId="{1AAD624E-CB8D-4928-ADEA-CB3D9AA3B7E3}" type="presParOf" srcId="{01E6D37A-E236-42F1-BF51-87073366E1C3}" destId="{163F1839-6FC3-474A-9B61-15ABE27F9DB1}" srcOrd="4" destOrd="0" presId="urn:microsoft.com/office/officeart/2005/8/layout/list1"/>
    <dgm:cxn modelId="{5D976FA5-D6DD-4EE4-B926-26DE60C79D86}" type="presParOf" srcId="{163F1839-6FC3-474A-9B61-15ABE27F9DB1}" destId="{3AD2799E-BEC5-43E8-A53F-818D3B6BB0FF}" srcOrd="0" destOrd="0" presId="urn:microsoft.com/office/officeart/2005/8/layout/list1"/>
    <dgm:cxn modelId="{E198D0DC-B994-4DED-AB9E-9BEB17F215D2}" type="presParOf" srcId="{163F1839-6FC3-474A-9B61-15ABE27F9DB1}" destId="{7E6FB8E2-2DE4-4AC7-89D6-A7281200F1B3}" srcOrd="1" destOrd="0" presId="urn:microsoft.com/office/officeart/2005/8/layout/list1"/>
    <dgm:cxn modelId="{3DB832C5-B10E-45C8-933E-D2CCE096B50C}" type="presParOf" srcId="{01E6D37A-E236-42F1-BF51-87073366E1C3}" destId="{EAEB0CB0-FBA0-4D59-ACB8-1D3BFF57E298}" srcOrd="5" destOrd="0" presId="urn:microsoft.com/office/officeart/2005/8/layout/list1"/>
    <dgm:cxn modelId="{B15C162B-BE77-4BB0-AAB7-CC13BFD6371D}" type="presParOf" srcId="{01E6D37A-E236-42F1-BF51-87073366E1C3}" destId="{BD90320A-92C1-411B-923C-1C99C005B85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8F97CD-42B2-4151-A56F-8DAFB97EB8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"/>
        </a:p>
      </dgm:t>
    </dgm:pt>
    <dgm:pt modelId="{3F68AECF-0847-4D8E-84C5-D6F5C105B0F4}">
      <dgm:prSet phldrT="[Text]"/>
      <dgm:spPr/>
      <dgm:t>
        <a:bodyPr/>
        <a:lstStyle/>
        <a:p>
          <a:pPr algn="ctr" rtl="0"/>
          <a:r>
            <a:rPr lang="ru-RU" b="1" dirty="0"/>
            <a:t>Бонус за Представление Продукта (</a:t>
          </a:r>
          <a:r>
            <a:rPr lang="pl-PL" b="1" dirty="0"/>
            <a:t>PIB</a:t>
          </a:r>
          <a:r>
            <a:rPr lang="ru-RU" b="1" dirty="0"/>
            <a:t>)</a:t>
          </a:r>
          <a:endParaRPr lang="pl" b="0" i="0" u="none" baseline="0" dirty="0"/>
        </a:p>
      </dgm:t>
    </dgm:pt>
    <dgm:pt modelId="{FA9B03CA-23DB-4935-95D0-7DCF37E3C56C}" type="parTrans" cxnId="{9EA90AFF-FB47-490C-9C59-34AA3755B647}">
      <dgm:prSet/>
      <dgm:spPr/>
      <dgm:t>
        <a:bodyPr/>
        <a:lstStyle/>
        <a:p>
          <a:endParaRPr lang="pl"/>
        </a:p>
      </dgm:t>
    </dgm:pt>
    <dgm:pt modelId="{5569A12A-CEAA-49F6-85E8-73BAFD1001FF}" type="sibTrans" cxnId="{9EA90AFF-FB47-490C-9C59-34AA3755B647}">
      <dgm:prSet/>
      <dgm:spPr/>
      <dgm:t>
        <a:bodyPr/>
        <a:lstStyle/>
        <a:p>
          <a:endParaRPr lang="pl"/>
        </a:p>
      </dgm:t>
    </dgm:pt>
    <dgm:pt modelId="{A49F2DF8-8093-46BE-BC7C-52C99FC0A151}">
      <dgm:prSet phldrT="[Text]"/>
      <dgm:spPr/>
      <dgm:t>
        <a:bodyPr/>
        <a:lstStyle/>
        <a:p>
          <a:pPr algn="ctr" rtl="0"/>
          <a:r>
            <a:rPr lang="ru-RU" b="1" dirty="0"/>
            <a:t>Премия за уровень</a:t>
          </a:r>
          <a:endParaRPr lang="pl" b="0" i="0" u="none" baseline="0" dirty="0"/>
        </a:p>
      </dgm:t>
    </dgm:pt>
    <dgm:pt modelId="{B71A9C7E-3188-4CC4-9914-0999ADF9CC56}" type="parTrans" cxnId="{EE987662-C11D-44AA-861E-3BEFC11375C3}">
      <dgm:prSet/>
      <dgm:spPr/>
      <dgm:t>
        <a:bodyPr/>
        <a:lstStyle/>
        <a:p>
          <a:endParaRPr lang="pl"/>
        </a:p>
      </dgm:t>
    </dgm:pt>
    <dgm:pt modelId="{4B81514B-2CBF-4EA7-AAF8-DF828BAE9974}" type="sibTrans" cxnId="{EE987662-C11D-44AA-861E-3BEFC11375C3}">
      <dgm:prSet/>
      <dgm:spPr/>
      <dgm:t>
        <a:bodyPr/>
        <a:lstStyle/>
        <a:p>
          <a:endParaRPr lang="pl"/>
        </a:p>
      </dgm:t>
    </dgm:pt>
    <dgm:pt modelId="{D1F1D5FE-EA2E-4BF4-841C-D17D1167C34C}">
      <dgm:prSet phldrT="[Text]"/>
      <dgm:spPr/>
      <dgm:t>
        <a:bodyPr/>
        <a:lstStyle/>
        <a:p>
          <a:pPr algn="ctr" rtl="0"/>
          <a:r>
            <a:rPr lang="ru-RU" b="1" dirty="0"/>
            <a:t>Бинарный бонус</a:t>
          </a:r>
          <a:endParaRPr lang="pl" b="0" i="0" u="none" baseline="0" dirty="0"/>
        </a:p>
      </dgm:t>
    </dgm:pt>
    <dgm:pt modelId="{68DAB28D-1360-4D15-B51E-0B0F39ACD912}" type="parTrans" cxnId="{6BD6137A-5858-4930-B6F1-1794282E39A8}">
      <dgm:prSet/>
      <dgm:spPr/>
      <dgm:t>
        <a:bodyPr/>
        <a:lstStyle/>
        <a:p>
          <a:endParaRPr lang="pl"/>
        </a:p>
      </dgm:t>
    </dgm:pt>
    <dgm:pt modelId="{2895D9F6-6218-4FB6-ABA4-3553142B493F}" type="sibTrans" cxnId="{6BD6137A-5858-4930-B6F1-1794282E39A8}">
      <dgm:prSet/>
      <dgm:spPr/>
      <dgm:t>
        <a:bodyPr/>
        <a:lstStyle/>
        <a:p>
          <a:endParaRPr lang="pl"/>
        </a:p>
      </dgm:t>
    </dgm:pt>
    <dgm:pt modelId="{98C50D90-D373-42FD-895C-A57EC4A7B5FD}">
      <dgm:prSet phldrT="[Text]"/>
      <dgm:spPr/>
      <dgm:t>
        <a:bodyPr/>
        <a:lstStyle/>
        <a:p>
          <a:pPr algn="ctr" rtl="0"/>
          <a:r>
            <a:rPr lang="ru-RU" b="1" dirty="0"/>
            <a:t>Менторский</a:t>
          </a:r>
          <a:r>
            <a:rPr lang="pl-PL" b="1" dirty="0"/>
            <a:t> </a:t>
          </a:r>
          <a:r>
            <a:rPr lang="ru-RU" b="1" dirty="0" err="1"/>
            <a:t>Матчинг</a:t>
          </a:r>
          <a:r>
            <a:rPr lang="ru-RU" b="1" dirty="0"/>
            <a:t> бонус</a:t>
          </a:r>
          <a:endParaRPr lang="pl" b="0" i="0" u="none" baseline="0" dirty="0"/>
        </a:p>
      </dgm:t>
    </dgm:pt>
    <dgm:pt modelId="{C5E6C116-015A-40AD-B86E-EC7E691A3D92}" type="parTrans" cxnId="{08BF8086-EBE4-4977-834B-BFD9D6ACFA33}">
      <dgm:prSet/>
      <dgm:spPr/>
      <dgm:t>
        <a:bodyPr/>
        <a:lstStyle/>
        <a:p>
          <a:endParaRPr lang="pl"/>
        </a:p>
      </dgm:t>
    </dgm:pt>
    <dgm:pt modelId="{85682A5D-4240-4D8A-9A22-1C059BC8405C}" type="sibTrans" cxnId="{08BF8086-EBE4-4977-834B-BFD9D6ACFA33}">
      <dgm:prSet/>
      <dgm:spPr/>
      <dgm:t>
        <a:bodyPr/>
        <a:lstStyle/>
        <a:p>
          <a:endParaRPr lang="pl"/>
        </a:p>
      </dgm:t>
    </dgm:pt>
    <dgm:pt modelId="{01E6D37A-E236-42F1-BF51-87073366E1C3}" type="pres">
      <dgm:prSet presAssocID="{A78F97CD-42B2-4151-A56F-8DAFB97EB843}" presName="linear" presStyleCnt="0">
        <dgm:presLayoutVars>
          <dgm:dir/>
          <dgm:animLvl val="lvl"/>
          <dgm:resizeHandles val="exact"/>
        </dgm:presLayoutVars>
      </dgm:prSet>
      <dgm:spPr/>
    </dgm:pt>
    <dgm:pt modelId="{19D7C6CE-0930-4658-B393-27B2CB2707EC}" type="pres">
      <dgm:prSet presAssocID="{3F68AECF-0847-4D8E-84C5-D6F5C105B0F4}" presName="parentLin" presStyleCnt="0"/>
      <dgm:spPr/>
    </dgm:pt>
    <dgm:pt modelId="{67890A42-FF53-4E7D-9A32-ABE123440959}" type="pres">
      <dgm:prSet presAssocID="{3F68AECF-0847-4D8E-84C5-D6F5C105B0F4}" presName="parentLeftMargin" presStyleLbl="node1" presStyleIdx="0" presStyleCnt="4"/>
      <dgm:spPr/>
    </dgm:pt>
    <dgm:pt modelId="{46058D89-530D-4E19-97D1-778042ED10B8}" type="pres">
      <dgm:prSet presAssocID="{3F68AECF-0847-4D8E-84C5-D6F5C105B0F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AFF1418-D8E3-4E33-BED7-A60587CE06CA}" type="pres">
      <dgm:prSet presAssocID="{3F68AECF-0847-4D8E-84C5-D6F5C105B0F4}" presName="negativeSpace" presStyleCnt="0"/>
      <dgm:spPr/>
    </dgm:pt>
    <dgm:pt modelId="{F3B71BE0-797A-4954-9A82-08B2BCAC9354}" type="pres">
      <dgm:prSet presAssocID="{3F68AECF-0847-4D8E-84C5-D6F5C105B0F4}" presName="childText" presStyleLbl="conFgAcc1" presStyleIdx="0" presStyleCnt="4">
        <dgm:presLayoutVars>
          <dgm:bulletEnabled val="1"/>
        </dgm:presLayoutVars>
      </dgm:prSet>
      <dgm:spPr/>
    </dgm:pt>
    <dgm:pt modelId="{C6595F90-1E06-4C75-9129-22393CF1E153}" type="pres">
      <dgm:prSet presAssocID="{5569A12A-CEAA-49F6-85E8-73BAFD1001FF}" presName="spaceBetweenRectangles" presStyleCnt="0"/>
      <dgm:spPr/>
    </dgm:pt>
    <dgm:pt modelId="{163F1839-6FC3-474A-9B61-15ABE27F9DB1}" type="pres">
      <dgm:prSet presAssocID="{A49F2DF8-8093-46BE-BC7C-52C99FC0A151}" presName="parentLin" presStyleCnt="0"/>
      <dgm:spPr/>
    </dgm:pt>
    <dgm:pt modelId="{3AD2799E-BEC5-43E8-A53F-818D3B6BB0FF}" type="pres">
      <dgm:prSet presAssocID="{A49F2DF8-8093-46BE-BC7C-52C99FC0A151}" presName="parentLeftMargin" presStyleLbl="node1" presStyleIdx="0" presStyleCnt="4"/>
      <dgm:spPr/>
    </dgm:pt>
    <dgm:pt modelId="{7E6FB8E2-2DE4-4AC7-89D6-A7281200F1B3}" type="pres">
      <dgm:prSet presAssocID="{A49F2DF8-8093-46BE-BC7C-52C99FC0A15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AEB0CB0-FBA0-4D59-ACB8-1D3BFF57E298}" type="pres">
      <dgm:prSet presAssocID="{A49F2DF8-8093-46BE-BC7C-52C99FC0A151}" presName="negativeSpace" presStyleCnt="0"/>
      <dgm:spPr/>
    </dgm:pt>
    <dgm:pt modelId="{BD90320A-92C1-411B-923C-1C99C005B85B}" type="pres">
      <dgm:prSet presAssocID="{A49F2DF8-8093-46BE-BC7C-52C99FC0A151}" presName="childText" presStyleLbl="conFgAcc1" presStyleIdx="1" presStyleCnt="4">
        <dgm:presLayoutVars>
          <dgm:bulletEnabled val="1"/>
        </dgm:presLayoutVars>
      </dgm:prSet>
      <dgm:spPr/>
    </dgm:pt>
    <dgm:pt modelId="{9EBD7665-F111-45F5-AB4A-7CE8FFD9F4E4}" type="pres">
      <dgm:prSet presAssocID="{4B81514B-2CBF-4EA7-AAF8-DF828BAE9974}" presName="spaceBetweenRectangles" presStyleCnt="0"/>
      <dgm:spPr/>
    </dgm:pt>
    <dgm:pt modelId="{547767B8-FF00-4B1E-8D73-BCF0F92D142F}" type="pres">
      <dgm:prSet presAssocID="{D1F1D5FE-EA2E-4BF4-841C-D17D1167C34C}" presName="parentLin" presStyleCnt="0"/>
      <dgm:spPr/>
    </dgm:pt>
    <dgm:pt modelId="{46FF786B-7D0C-46B2-8F5C-DCE901E9BE54}" type="pres">
      <dgm:prSet presAssocID="{D1F1D5FE-EA2E-4BF4-841C-D17D1167C34C}" presName="parentLeftMargin" presStyleLbl="node1" presStyleIdx="1" presStyleCnt="4"/>
      <dgm:spPr/>
    </dgm:pt>
    <dgm:pt modelId="{C561712D-5D2A-480E-8BC0-698002BD87BE}" type="pres">
      <dgm:prSet presAssocID="{D1F1D5FE-EA2E-4BF4-841C-D17D1167C34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07606EC-4485-4FA6-BE5C-0402EA169A4A}" type="pres">
      <dgm:prSet presAssocID="{D1F1D5FE-EA2E-4BF4-841C-D17D1167C34C}" presName="negativeSpace" presStyleCnt="0"/>
      <dgm:spPr/>
    </dgm:pt>
    <dgm:pt modelId="{50628454-566C-4C68-BD0F-86175EAB5226}" type="pres">
      <dgm:prSet presAssocID="{D1F1D5FE-EA2E-4BF4-841C-D17D1167C34C}" presName="childText" presStyleLbl="conFgAcc1" presStyleIdx="2" presStyleCnt="4">
        <dgm:presLayoutVars>
          <dgm:bulletEnabled val="1"/>
        </dgm:presLayoutVars>
      </dgm:prSet>
      <dgm:spPr/>
    </dgm:pt>
    <dgm:pt modelId="{153C6FD4-1265-4B77-9DB8-A1DF234E59A1}" type="pres">
      <dgm:prSet presAssocID="{2895D9F6-6218-4FB6-ABA4-3553142B493F}" presName="spaceBetweenRectangles" presStyleCnt="0"/>
      <dgm:spPr/>
    </dgm:pt>
    <dgm:pt modelId="{065F80B8-1AE0-4717-A192-B2321FB3D93D}" type="pres">
      <dgm:prSet presAssocID="{98C50D90-D373-42FD-895C-A57EC4A7B5FD}" presName="parentLin" presStyleCnt="0"/>
      <dgm:spPr/>
    </dgm:pt>
    <dgm:pt modelId="{178E3A9E-AD3A-4C0A-A584-83C8F8379462}" type="pres">
      <dgm:prSet presAssocID="{98C50D90-D373-42FD-895C-A57EC4A7B5FD}" presName="parentLeftMargin" presStyleLbl="node1" presStyleIdx="2" presStyleCnt="4"/>
      <dgm:spPr/>
    </dgm:pt>
    <dgm:pt modelId="{A721427A-75D2-4B1E-94F7-C039EEAA3BB1}" type="pres">
      <dgm:prSet presAssocID="{98C50D90-D373-42FD-895C-A57EC4A7B5F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4B9B772-1757-4F18-854C-D61A04B1106E}" type="pres">
      <dgm:prSet presAssocID="{98C50D90-D373-42FD-895C-A57EC4A7B5FD}" presName="negativeSpace" presStyleCnt="0"/>
      <dgm:spPr/>
    </dgm:pt>
    <dgm:pt modelId="{9E16DE7F-B0AF-4566-A487-7CC39535015A}" type="pres">
      <dgm:prSet presAssocID="{98C50D90-D373-42FD-895C-A57EC4A7B5F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A1E9D44-8BCE-4CEB-A01F-A7F35B9C0D9A}" type="presOf" srcId="{A49F2DF8-8093-46BE-BC7C-52C99FC0A151}" destId="{7E6FB8E2-2DE4-4AC7-89D6-A7281200F1B3}" srcOrd="1" destOrd="0" presId="urn:microsoft.com/office/officeart/2005/8/layout/list1"/>
    <dgm:cxn modelId="{AAD5EB58-A3E2-4594-9D38-7E1C248B5C6E}" type="presOf" srcId="{A49F2DF8-8093-46BE-BC7C-52C99FC0A151}" destId="{3AD2799E-BEC5-43E8-A53F-818D3B6BB0FF}" srcOrd="0" destOrd="0" presId="urn:microsoft.com/office/officeart/2005/8/layout/list1"/>
    <dgm:cxn modelId="{EE987662-C11D-44AA-861E-3BEFC11375C3}" srcId="{A78F97CD-42B2-4151-A56F-8DAFB97EB843}" destId="{A49F2DF8-8093-46BE-BC7C-52C99FC0A151}" srcOrd="1" destOrd="0" parTransId="{B71A9C7E-3188-4CC4-9914-0999ADF9CC56}" sibTransId="{4B81514B-2CBF-4EA7-AAF8-DF828BAE9974}"/>
    <dgm:cxn modelId="{67CB9374-09E4-4BF7-90FA-2836C97F22F7}" type="presOf" srcId="{D1F1D5FE-EA2E-4BF4-841C-D17D1167C34C}" destId="{46FF786B-7D0C-46B2-8F5C-DCE901E9BE54}" srcOrd="0" destOrd="0" presId="urn:microsoft.com/office/officeart/2005/8/layout/list1"/>
    <dgm:cxn modelId="{DE41E577-FD9D-460E-9C22-B9D6714045BE}" type="presOf" srcId="{98C50D90-D373-42FD-895C-A57EC4A7B5FD}" destId="{A721427A-75D2-4B1E-94F7-C039EEAA3BB1}" srcOrd="1" destOrd="0" presId="urn:microsoft.com/office/officeart/2005/8/layout/list1"/>
    <dgm:cxn modelId="{6BD6137A-5858-4930-B6F1-1794282E39A8}" srcId="{A78F97CD-42B2-4151-A56F-8DAFB97EB843}" destId="{D1F1D5FE-EA2E-4BF4-841C-D17D1167C34C}" srcOrd="2" destOrd="0" parTransId="{68DAB28D-1360-4D15-B51E-0B0F39ACD912}" sibTransId="{2895D9F6-6218-4FB6-ABA4-3553142B493F}"/>
    <dgm:cxn modelId="{08BF8086-EBE4-4977-834B-BFD9D6ACFA33}" srcId="{A78F97CD-42B2-4151-A56F-8DAFB97EB843}" destId="{98C50D90-D373-42FD-895C-A57EC4A7B5FD}" srcOrd="3" destOrd="0" parTransId="{C5E6C116-015A-40AD-B86E-EC7E691A3D92}" sibTransId="{85682A5D-4240-4D8A-9A22-1C059BC8405C}"/>
    <dgm:cxn modelId="{78A143A6-1C08-4BF1-95B1-40A8EDBFE8DF}" type="presOf" srcId="{98C50D90-D373-42FD-895C-A57EC4A7B5FD}" destId="{178E3A9E-AD3A-4C0A-A584-83C8F8379462}" srcOrd="0" destOrd="0" presId="urn:microsoft.com/office/officeart/2005/8/layout/list1"/>
    <dgm:cxn modelId="{9FBF65B4-422A-4096-8516-ECD15B5EE1BF}" type="presOf" srcId="{3F68AECF-0847-4D8E-84C5-D6F5C105B0F4}" destId="{67890A42-FF53-4E7D-9A32-ABE123440959}" srcOrd="0" destOrd="0" presId="urn:microsoft.com/office/officeart/2005/8/layout/list1"/>
    <dgm:cxn modelId="{20F95DC4-C373-48FD-90EA-B67311A3320F}" type="presOf" srcId="{A78F97CD-42B2-4151-A56F-8DAFB97EB843}" destId="{01E6D37A-E236-42F1-BF51-87073366E1C3}" srcOrd="0" destOrd="0" presId="urn:microsoft.com/office/officeart/2005/8/layout/list1"/>
    <dgm:cxn modelId="{BED33EE7-A91F-4E82-82E7-0C3F2E000C21}" type="presOf" srcId="{3F68AECF-0847-4D8E-84C5-D6F5C105B0F4}" destId="{46058D89-530D-4E19-97D1-778042ED10B8}" srcOrd="1" destOrd="0" presId="urn:microsoft.com/office/officeart/2005/8/layout/list1"/>
    <dgm:cxn modelId="{7E5A23EB-A75C-41FE-8E09-432674672234}" type="presOf" srcId="{D1F1D5FE-EA2E-4BF4-841C-D17D1167C34C}" destId="{C561712D-5D2A-480E-8BC0-698002BD87BE}" srcOrd="1" destOrd="0" presId="urn:microsoft.com/office/officeart/2005/8/layout/list1"/>
    <dgm:cxn modelId="{9EA90AFF-FB47-490C-9C59-34AA3755B647}" srcId="{A78F97CD-42B2-4151-A56F-8DAFB97EB843}" destId="{3F68AECF-0847-4D8E-84C5-D6F5C105B0F4}" srcOrd="0" destOrd="0" parTransId="{FA9B03CA-23DB-4935-95D0-7DCF37E3C56C}" sibTransId="{5569A12A-CEAA-49F6-85E8-73BAFD1001FF}"/>
    <dgm:cxn modelId="{B369A926-BF21-48B6-9E03-F2D53B7D7CFB}" type="presParOf" srcId="{01E6D37A-E236-42F1-BF51-87073366E1C3}" destId="{19D7C6CE-0930-4658-B393-27B2CB2707EC}" srcOrd="0" destOrd="0" presId="urn:microsoft.com/office/officeart/2005/8/layout/list1"/>
    <dgm:cxn modelId="{3CB1C6BB-5778-4F77-B74B-15F0B5D0F212}" type="presParOf" srcId="{19D7C6CE-0930-4658-B393-27B2CB2707EC}" destId="{67890A42-FF53-4E7D-9A32-ABE123440959}" srcOrd="0" destOrd="0" presId="urn:microsoft.com/office/officeart/2005/8/layout/list1"/>
    <dgm:cxn modelId="{BB1635D5-1BC2-40DF-9C00-9C4211872E88}" type="presParOf" srcId="{19D7C6CE-0930-4658-B393-27B2CB2707EC}" destId="{46058D89-530D-4E19-97D1-778042ED10B8}" srcOrd="1" destOrd="0" presId="urn:microsoft.com/office/officeart/2005/8/layout/list1"/>
    <dgm:cxn modelId="{17F09B87-B26F-479E-9789-420E9178BE67}" type="presParOf" srcId="{01E6D37A-E236-42F1-BF51-87073366E1C3}" destId="{0AFF1418-D8E3-4E33-BED7-A60587CE06CA}" srcOrd="1" destOrd="0" presId="urn:microsoft.com/office/officeart/2005/8/layout/list1"/>
    <dgm:cxn modelId="{FA73073D-0DB1-4462-9EC9-FC8EF0066967}" type="presParOf" srcId="{01E6D37A-E236-42F1-BF51-87073366E1C3}" destId="{F3B71BE0-797A-4954-9A82-08B2BCAC9354}" srcOrd="2" destOrd="0" presId="urn:microsoft.com/office/officeart/2005/8/layout/list1"/>
    <dgm:cxn modelId="{DF05E453-8E74-4AAE-8991-57BE5BD72C50}" type="presParOf" srcId="{01E6D37A-E236-42F1-BF51-87073366E1C3}" destId="{C6595F90-1E06-4C75-9129-22393CF1E153}" srcOrd="3" destOrd="0" presId="urn:microsoft.com/office/officeart/2005/8/layout/list1"/>
    <dgm:cxn modelId="{1AAD624E-CB8D-4928-ADEA-CB3D9AA3B7E3}" type="presParOf" srcId="{01E6D37A-E236-42F1-BF51-87073366E1C3}" destId="{163F1839-6FC3-474A-9B61-15ABE27F9DB1}" srcOrd="4" destOrd="0" presId="urn:microsoft.com/office/officeart/2005/8/layout/list1"/>
    <dgm:cxn modelId="{5D976FA5-D6DD-4EE4-B926-26DE60C79D86}" type="presParOf" srcId="{163F1839-6FC3-474A-9B61-15ABE27F9DB1}" destId="{3AD2799E-BEC5-43E8-A53F-818D3B6BB0FF}" srcOrd="0" destOrd="0" presId="urn:microsoft.com/office/officeart/2005/8/layout/list1"/>
    <dgm:cxn modelId="{E198D0DC-B994-4DED-AB9E-9BEB17F215D2}" type="presParOf" srcId="{163F1839-6FC3-474A-9B61-15ABE27F9DB1}" destId="{7E6FB8E2-2DE4-4AC7-89D6-A7281200F1B3}" srcOrd="1" destOrd="0" presId="urn:microsoft.com/office/officeart/2005/8/layout/list1"/>
    <dgm:cxn modelId="{3DB832C5-B10E-45C8-933E-D2CCE096B50C}" type="presParOf" srcId="{01E6D37A-E236-42F1-BF51-87073366E1C3}" destId="{EAEB0CB0-FBA0-4D59-ACB8-1D3BFF57E298}" srcOrd="5" destOrd="0" presId="urn:microsoft.com/office/officeart/2005/8/layout/list1"/>
    <dgm:cxn modelId="{B15C162B-BE77-4BB0-AAB7-CC13BFD6371D}" type="presParOf" srcId="{01E6D37A-E236-42F1-BF51-87073366E1C3}" destId="{BD90320A-92C1-411B-923C-1C99C005B85B}" srcOrd="6" destOrd="0" presId="urn:microsoft.com/office/officeart/2005/8/layout/list1"/>
    <dgm:cxn modelId="{49C74FBE-7B77-4426-A4CC-6E895D32E2E8}" type="presParOf" srcId="{01E6D37A-E236-42F1-BF51-87073366E1C3}" destId="{9EBD7665-F111-45F5-AB4A-7CE8FFD9F4E4}" srcOrd="7" destOrd="0" presId="urn:microsoft.com/office/officeart/2005/8/layout/list1"/>
    <dgm:cxn modelId="{600C1528-86BD-49E2-8603-4FBA718293AE}" type="presParOf" srcId="{01E6D37A-E236-42F1-BF51-87073366E1C3}" destId="{547767B8-FF00-4B1E-8D73-BCF0F92D142F}" srcOrd="8" destOrd="0" presId="urn:microsoft.com/office/officeart/2005/8/layout/list1"/>
    <dgm:cxn modelId="{BC39F7FF-71EE-489C-AF5E-54EDD460BF39}" type="presParOf" srcId="{547767B8-FF00-4B1E-8D73-BCF0F92D142F}" destId="{46FF786B-7D0C-46B2-8F5C-DCE901E9BE54}" srcOrd="0" destOrd="0" presId="urn:microsoft.com/office/officeart/2005/8/layout/list1"/>
    <dgm:cxn modelId="{3E7DE0BA-CC4C-4606-9848-0E529A3B25A0}" type="presParOf" srcId="{547767B8-FF00-4B1E-8D73-BCF0F92D142F}" destId="{C561712D-5D2A-480E-8BC0-698002BD87BE}" srcOrd="1" destOrd="0" presId="urn:microsoft.com/office/officeart/2005/8/layout/list1"/>
    <dgm:cxn modelId="{FB5B263E-1D19-4033-84E5-C394E2E82871}" type="presParOf" srcId="{01E6D37A-E236-42F1-BF51-87073366E1C3}" destId="{E07606EC-4485-4FA6-BE5C-0402EA169A4A}" srcOrd="9" destOrd="0" presId="urn:microsoft.com/office/officeart/2005/8/layout/list1"/>
    <dgm:cxn modelId="{786B4DA1-1CB5-4E7E-B988-E6A93D27A12B}" type="presParOf" srcId="{01E6D37A-E236-42F1-BF51-87073366E1C3}" destId="{50628454-566C-4C68-BD0F-86175EAB5226}" srcOrd="10" destOrd="0" presId="urn:microsoft.com/office/officeart/2005/8/layout/list1"/>
    <dgm:cxn modelId="{FE7563ED-8B44-4A90-A333-AA9382D58CFA}" type="presParOf" srcId="{01E6D37A-E236-42F1-BF51-87073366E1C3}" destId="{153C6FD4-1265-4B77-9DB8-A1DF234E59A1}" srcOrd="11" destOrd="0" presId="urn:microsoft.com/office/officeart/2005/8/layout/list1"/>
    <dgm:cxn modelId="{E5D62E01-D5C8-4820-A2FE-9651E87F7CC7}" type="presParOf" srcId="{01E6D37A-E236-42F1-BF51-87073366E1C3}" destId="{065F80B8-1AE0-4717-A192-B2321FB3D93D}" srcOrd="12" destOrd="0" presId="urn:microsoft.com/office/officeart/2005/8/layout/list1"/>
    <dgm:cxn modelId="{BB2E175A-9FBC-4077-B8EB-D0ECD737A5F2}" type="presParOf" srcId="{065F80B8-1AE0-4717-A192-B2321FB3D93D}" destId="{178E3A9E-AD3A-4C0A-A584-83C8F8379462}" srcOrd="0" destOrd="0" presId="urn:microsoft.com/office/officeart/2005/8/layout/list1"/>
    <dgm:cxn modelId="{4DE3F3ED-B3A3-4C82-BD6C-58716898255A}" type="presParOf" srcId="{065F80B8-1AE0-4717-A192-B2321FB3D93D}" destId="{A721427A-75D2-4B1E-94F7-C039EEAA3BB1}" srcOrd="1" destOrd="0" presId="urn:microsoft.com/office/officeart/2005/8/layout/list1"/>
    <dgm:cxn modelId="{1668111C-DA5F-4102-88C5-53B302946D98}" type="presParOf" srcId="{01E6D37A-E236-42F1-BF51-87073366E1C3}" destId="{64B9B772-1757-4F18-854C-D61A04B1106E}" srcOrd="13" destOrd="0" presId="urn:microsoft.com/office/officeart/2005/8/layout/list1"/>
    <dgm:cxn modelId="{6EAAD6E2-6BB0-4373-A867-C7C3A6AEEDDC}" type="presParOf" srcId="{01E6D37A-E236-42F1-BF51-87073366E1C3}" destId="{9E16DE7F-B0AF-4566-A487-7CC39535015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8F97CD-42B2-4151-A56F-8DAFB97EB8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"/>
        </a:p>
      </dgm:t>
    </dgm:pt>
    <dgm:pt modelId="{3F68AECF-0847-4D8E-84C5-D6F5C105B0F4}">
      <dgm:prSet phldrT="[Text]"/>
      <dgm:spPr/>
      <dgm:t>
        <a:bodyPr/>
        <a:lstStyle/>
        <a:p>
          <a:pPr algn="ctr" rtl="0"/>
          <a:r>
            <a:rPr lang="ru-RU" b="1" dirty="0"/>
            <a:t>ПРЕМИЯ НА СТАРТ</a:t>
          </a:r>
          <a:endParaRPr lang="pl" b="0" i="0" u="none" baseline="0" dirty="0"/>
        </a:p>
      </dgm:t>
    </dgm:pt>
    <dgm:pt modelId="{FA9B03CA-23DB-4935-95D0-7DCF37E3C56C}" type="parTrans" cxnId="{9EA90AFF-FB47-490C-9C59-34AA3755B647}">
      <dgm:prSet/>
      <dgm:spPr/>
      <dgm:t>
        <a:bodyPr/>
        <a:lstStyle/>
        <a:p>
          <a:endParaRPr lang="pl"/>
        </a:p>
      </dgm:t>
    </dgm:pt>
    <dgm:pt modelId="{5569A12A-CEAA-49F6-85E8-73BAFD1001FF}" type="sibTrans" cxnId="{9EA90AFF-FB47-490C-9C59-34AA3755B647}">
      <dgm:prSet/>
      <dgm:spPr/>
      <dgm:t>
        <a:bodyPr/>
        <a:lstStyle/>
        <a:p>
          <a:endParaRPr lang="pl"/>
        </a:p>
      </dgm:t>
    </dgm:pt>
    <dgm:pt modelId="{2B0F3F2F-CE66-4492-B22C-E7566D0FD9EA}">
      <dgm:prSet phldrT="[Text]"/>
      <dgm:spPr/>
      <dgm:t>
        <a:bodyPr/>
        <a:lstStyle/>
        <a:p>
          <a:pPr algn="ctr" rtl="0"/>
          <a:r>
            <a:rPr lang="ru-RU" b="1" dirty="0"/>
            <a:t>ПРЕМИЯ ЗА ПОВЫШЕНИЕ</a:t>
          </a:r>
          <a:endParaRPr lang="pl" b="1" i="0" u="none" baseline="0" dirty="0"/>
        </a:p>
      </dgm:t>
    </dgm:pt>
    <dgm:pt modelId="{F63CFAB3-C6F5-410F-AA2E-CB309DF7C596}" type="parTrans" cxnId="{4BAD3D6D-2BCD-40D3-93EF-1A992F891EF2}">
      <dgm:prSet/>
      <dgm:spPr/>
      <dgm:t>
        <a:bodyPr/>
        <a:lstStyle/>
        <a:p>
          <a:endParaRPr lang="pl"/>
        </a:p>
      </dgm:t>
    </dgm:pt>
    <dgm:pt modelId="{B5A10CA4-FF17-4926-9897-08B3F53089D6}" type="sibTrans" cxnId="{4BAD3D6D-2BCD-40D3-93EF-1A992F891EF2}">
      <dgm:prSet/>
      <dgm:spPr/>
      <dgm:t>
        <a:bodyPr/>
        <a:lstStyle/>
        <a:p>
          <a:endParaRPr lang="pl"/>
        </a:p>
      </dgm:t>
    </dgm:pt>
    <dgm:pt modelId="{A9EC1AA5-1AC6-4BC8-B999-D20CAFB8B963}">
      <dgm:prSet phldrT="[Text]"/>
      <dgm:spPr/>
      <dgm:t>
        <a:bodyPr/>
        <a:lstStyle/>
        <a:p>
          <a:pPr algn="ctr" rtl="0"/>
          <a:r>
            <a:rPr lang="ru-RU" b="1" dirty="0"/>
            <a:t>КВАРТАЛЬНЫЙ ЛИДЕРСКИЙ ФОНД</a:t>
          </a:r>
          <a:endParaRPr lang="pl" b="0" i="0" u="none" baseline="0" dirty="0"/>
        </a:p>
      </dgm:t>
    </dgm:pt>
    <dgm:pt modelId="{25BFFDF4-7EBA-40F7-A9E3-75CBE4D97AA0}" type="parTrans" cxnId="{305D6AB1-B3F0-45F6-AD36-2978C3171014}">
      <dgm:prSet/>
      <dgm:spPr/>
      <dgm:t>
        <a:bodyPr/>
        <a:lstStyle/>
        <a:p>
          <a:endParaRPr lang="pl"/>
        </a:p>
      </dgm:t>
    </dgm:pt>
    <dgm:pt modelId="{E4D9D127-883F-4558-9BA5-AC396EB84843}" type="sibTrans" cxnId="{305D6AB1-B3F0-45F6-AD36-2978C3171014}">
      <dgm:prSet/>
      <dgm:spPr/>
      <dgm:t>
        <a:bodyPr/>
        <a:lstStyle/>
        <a:p>
          <a:endParaRPr lang="pl"/>
        </a:p>
      </dgm:t>
    </dgm:pt>
    <dgm:pt modelId="{01E6D37A-E236-42F1-BF51-87073366E1C3}" type="pres">
      <dgm:prSet presAssocID="{A78F97CD-42B2-4151-A56F-8DAFB97EB843}" presName="linear" presStyleCnt="0">
        <dgm:presLayoutVars>
          <dgm:dir/>
          <dgm:animLvl val="lvl"/>
          <dgm:resizeHandles val="exact"/>
        </dgm:presLayoutVars>
      </dgm:prSet>
      <dgm:spPr/>
    </dgm:pt>
    <dgm:pt modelId="{19D7C6CE-0930-4658-B393-27B2CB2707EC}" type="pres">
      <dgm:prSet presAssocID="{3F68AECF-0847-4D8E-84C5-D6F5C105B0F4}" presName="parentLin" presStyleCnt="0"/>
      <dgm:spPr/>
    </dgm:pt>
    <dgm:pt modelId="{67890A42-FF53-4E7D-9A32-ABE123440959}" type="pres">
      <dgm:prSet presAssocID="{3F68AECF-0847-4D8E-84C5-D6F5C105B0F4}" presName="parentLeftMargin" presStyleLbl="node1" presStyleIdx="0" presStyleCnt="3"/>
      <dgm:spPr/>
    </dgm:pt>
    <dgm:pt modelId="{46058D89-530D-4E19-97D1-778042ED10B8}" type="pres">
      <dgm:prSet presAssocID="{3F68AECF-0847-4D8E-84C5-D6F5C105B0F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AFF1418-D8E3-4E33-BED7-A60587CE06CA}" type="pres">
      <dgm:prSet presAssocID="{3F68AECF-0847-4D8E-84C5-D6F5C105B0F4}" presName="negativeSpace" presStyleCnt="0"/>
      <dgm:spPr/>
    </dgm:pt>
    <dgm:pt modelId="{F3B71BE0-797A-4954-9A82-08B2BCAC9354}" type="pres">
      <dgm:prSet presAssocID="{3F68AECF-0847-4D8E-84C5-D6F5C105B0F4}" presName="childText" presStyleLbl="conFgAcc1" presStyleIdx="0" presStyleCnt="3">
        <dgm:presLayoutVars>
          <dgm:bulletEnabled val="1"/>
        </dgm:presLayoutVars>
      </dgm:prSet>
      <dgm:spPr/>
    </dgm:pt>
    <dgm:pt modelId="{FCB941B4-AAB4-4D17-95B9-81CBD291C853}" type="pres">
      <dgm:prSet presAssocID="{5569A12A-CEAA-49F6-85E8-73BAFD1001FF}" presName="spaceBetweenRectangles" presStyleCnt="0"/>
      <dgm:spPr/>
    </dgm:pt>
    <dgm:pt modelId="{E0FB6F20-A646-4626-8A39-CEDB1C45B687}" type="pres">
      <dgm:prSet presAssocID="{2B0F3F2F-CE66-4492-B22C-E7566D0FD9EA}" presName="parentLin" presStyleCnt="0"/>
      <dgm:spPr/>
    </dgm:pt>
    <dgm:pt modelId="{9C836009-0EBD-4598-84AB-B8B62B76C229}" type="pres">
      <dgm:prSet presAssocID="{2B0F3F2F-CE66-4492-B22C-E7566D0FD9EA}" presName="parentLeftMargin" presStyleLbl="node1" presStyleIdx="0" presStyleCnt="3"/>
      <dgm:spPr/>
    </dgm:pt>
    <dgm:pt modelId="{D672EB1E-3AA8-4FAC-9DC7-606B9BAC5A23}" type="pres">
      <dgm:prSet presAssocID="{2B0F3F2F-CE66-4492-B22C-E7566D0FD9E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6F4EE6-785F-4742-89D2-716A5EDE4090}" type="pres">
      <dgm:prSet presAssocID="{2B0F3F2F-CE66-4492-B22C-E7566D0FD9EA}" presName="negativeSpace" presStyleCnt="0"/>
      <dgm:spPr/>
    </dgm:pt>
    <dgm:pt modelId="{2801FD78-C970-4E04-85A3-4BA9BD896B3D}" type="pres">
      <dgm:prSet presAssocID="{2B0F3F2F-CE66-4492-B22C-E7566D0FD9EA}" presName="childText" presStyleLbl="conFgAcc1" presStyleIdx="1" presStyleCnt="3">
        <dgm:presLayoutVars>
          <dgm:bulletEnabled val="1"/>
        </dgm:presLayoutVars>
      </dgm:prSet>
      <dgm:spPr/>
    </dgm:pt>
    <dgm:pt modelId="{DA706C69-2573-40FB-A5AD-D6E145756EBE}" type="pres">
      <dgm:prSet presAssocID="{B5A10CA4-FF17-4926-9897-08B3F53089D6}" presName="spaceBetweenRectangles" presStyleCnt="0"/>
      <dgm:spPr/>
    </dgm:pt>
    <dgm:pt modelId="{539AC3B6-3D5E-4738-BD2D-682F76520D94}" type="pres">
      <dgm:prSet presAssocID="{A9EC1AA5-1AC6-4BC8-B999-D20CAFB8B963}" presName="parentLin" presStyleCnt="0"/>
      <dgm:spPr/>
    </dgm:pt>
    <dgm:pt modelId="{D837C661-9245-48DF-9AFA-873C14298679}" type="pres">
      <dgm:prSet presAssocID="{A9EC1AA5-1AC6-4BC8-B999-D20CAFB8B963}" presName="parentLeftMargin" presStyleLbl="node1" presStyleIdx="1" presStyleCnt="3"/>
      <dgm:spPr/>
    </dgm:pt>
    <dgm:pt modelId="{6F88850C-1C0C-4E4F-BE72-8BA451675FE4}" type="pres">
      <dgm:prSet presAssocID="{A9EC1AA5-1AC6-4BC8-B999-D20CAFB8B96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65D45FD-52A6-4257-8877-5BD6FA6853BF}" type="pres">
      <dgm:prSet presAssocID="{A9EC1AA5-1AC6-4BC8-B999-D20CAFB8B963}" presName="negativeSpace" presStyleCnt="0"/>
      <dgm:spPr/>
    </dgm:pt>
    <dgm:pt modelId="{A9039199-85A5-4A69-BCCB-0DEE258CBDEA}" type="pres">
      <dgm:prSet presAssocID="{A9EC1AA5-1AC6-4BC8-B999-D20CAFB8B96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ABD0628-7AF5-47BE-A9F8-DA5E23B6E594}" type="presOf" srcId="{A9EC1AA5-1AC6-4BC8-B999-D20CAFB8B963}" destId="{6F88850C-1C0C-4E4F-BE72-8BA451675FE4}" srcOrd="1" destOrd="0" presId="urn:microsoft.com/office/officeart/2005/8/layout/list1"/>
    <dgm:cxn modelId="{222EEA6C-AE0B-48C8-AA57-CBA6D7DE0062}" type="presOf" srcId="{2B0F3F2F-CE66-4492-B22C-E7566D0FD9EA}" destId="{D672EB1E-3AA8-4FAC-9DC7-606B9BAC5A23}" srcOrd="1" destOrd="0" presId="urn:microsoft.com/office/officeart/2005/8/layout/list1"/>
    <dgm:cxn modelId="{4BAD3D6D-2BCD-40D3-93EF-1A992F891EF2}" srcId="{A78F97CD-42B2-4151-A56F-8DAFB97EB843}" destId="{2B0F3F2F-CE66-4492-B22C-E7566D0FD9EA}" srcOrd="1" destOrd="0" parTransId="{F63CFAB3-C6F5-410F-AA2E-CB309DF7C596}" sibTransId="{B5A10CA4-FF17-4926-9897-08B3F53089D6}"/>
    <dgm:cxn modelId="{8D364D97-F111-42BE-B55B-0EF1AAF4A989}" type="presOf" srcId="{2B0F3F2F-CE66-4492-B22C-E7566D0FD9EA}" destId="{9C836009-0EBD-4598-84AB-B8B62B76C229}" srcOrd="0" destOrd="0" presId="urn:microsoft.com/office/officeart/2005/8/layout/list1"/>
    <dgm:cxn modelId="{305D6AB1-B3F0-45F6-AD36-2978C3171014}" srcId="{A78F97CD-42B2-4151-A56F-8DAFB97EB843}" destId="{A9EC1AA5-1AC6-4BC8-B999-D20CAFB8B963}" srcOrd="2" destOrd="0" parTransId="{25BFFDF4-7EBA-40F7-A9E3-75CBE4D97AA0}" sibTransId="{E4D9D127-883F-4558-9BA5-AC396EB84843}"/>
    <dgm:cxn modelId="{9FBF65B4-422A-4096-8516-ECD15B5EE1BF}" type="presOf" srcId="{3F68AECF-0847-4D8E-84C5-D6F5C105B0F4}" destId="{67890A42-FF53-4E7D-9A32-ABE123440959}" srcOrd="0" destOrd="0" presId="urn:microsoft.com/office/officeart/2005/8/layout/list1"/>
    <dgm:cxn modelId="{46D4CCB8-699B-4171-AE6B-1571A695F750}" type="presOf" srcId="{A9EC1AA5-1AC6-4BC8-B999-D20CAFB8B963}" destId="{D837C661-9245-48DF-9AFA-873C14298679}" srcOrd="0" destOrd="0" presId="urn:microsoft.com/office/officeart/2005/8/layout/list1"/>
    <dgm:cxn modelId="{20F95DC4-C373-48FD-90EA-B67311A3320F}" type="presOf" srcId="{A78F97CD-42B2-4151-A56F-8DAFB97EB843}" destId="{01E6D37A-E236-42F1-BF51-87073366E1C3}" srcOrd="0" destOrd="0" presId="urn:microsoft.com/office/officeart/2005/8/layout/list1"/>
    <dgm:cxn modelId="{BED33EE7-A91F-4E82-82E7-0C3F2E000C21}" type="presOf" srcId="{3F68AECF-0847-4D8E-84C5-D6F5C105B0F4}" destId="{46058D89-530D-4E19-97D1-778042ED10B8}" srcOrd="1" destOrd="0" presId="urn:microsoft.com/office/officeart/2005/8/layout/list1"/>
    <dgm:cxn modelId="{9EA90AFF-FB47-490C-9C59-34AA3755B647}" srcId="{A78F97CD-42B2-4151-A56F-8DAFB97EB843}" destId="{3F68AECF-0847-4D8E-84C5-D6F5C105B0F4}" srcOrd="0" destOrd="0" parTransId="{FA9B03CA-23DB-4935-95D0-7DCF37E3C56C}" sibTransId="{5569A12A-CEAA-49F6-85E8-73BAFD1001FF}"/>
    <dgm:cxn modelId="{B369A926-BF21-48B6-9E03-F2D53B7D7CFB}" type="presParOf" srcId="{01E6D37A-E236-42F1-BF51-87073366E1C3}" destId="{19D7C6CE-0930-4658-B393-27B2CB2707EC}" srcOrd="0" destOrd="0" presId="urn:microsoft.com/office/officeart/2005/8/layout/list1"/>
    <dgm:cxn modelId="{3CB1C6BB-5778-4F77-B74B-15F0B5D0F212}" type="presParOf" srcId="{19D7C6CE-0930-4658-B393-27B2CB2707EC}" destId="{67890A42-FF53-4E7D-9A32-ABE123440959}" srcOrd="0" destOrd="0" presId="urn:microsoft.com/office/officeart/2005/8/layout/list1"/>
    <dgm:cxn modelId="{BB1635D5-1BC2-40DF-9C00-9C4211872E88}" type="presParOf" srcId="{19D7C6CE-0930-4658-B393-27B2CB2707EC}" destId="{46058D89-530D-4E19-97D1-778042ED10B8}" srcOrd="1" destOrd="0" presId="urn:microsoft.com/office/officeart/2005/8/layout/list1"/>
    <dgm:cxn modelId="{17F09B87-B26F-479E-9789-420E9178BE67}" type="presParOf" srcId="{01E6D37A-E236-42F1-BF51-87073366E1C3}" destId="{0AFF1418-D8E3-4E33-BED7-A60587CE06CA}" srcOrd="1" destOrd="0" presId="urn:microsoft.com/office/officeart/2005/8/layout/list1"/>
    <dgm:cxn modelId="{FA73073D-0DB1-4462-9EC9-FC8EF0066967}" type="presParOf" srcId="{01E6D37A-E236-42F1-BF51-87073366E1C3}" destId="{F3B71BE0-797A-4954-9A82-08B2BCAC9354}" srcOrd="2" destOrd="0" presId="urn:microsoft.com/office/officeart/2005/8/layout/list1"/>
    <dgm:cxn modelId="{59C644D1-8F14-4902-B522-44546FB60491}" type="presParOf" srcId="{01E6D37A-E236-42F1-BF51-87073366E1C3}" destId="{FCB941B4-AAB4-4D17-95B9-81CBD291C853}" srcOrd="3" destOrd="0" presId="urn:microsoft.com/office/officeart/2005/8/layout/list1"/>
    <dgm:cxn modelId="{4DB068A3-8830-4564-AFF2-62EFF81D1850}" type="presParOf" srcId="{01E6D37A-E236-42F1-BF51-87073366E1C3}" destId="{E0FB6F20-A646-4626-8A39-CEDB1C45B687}" srcOrd="4" destOrd="0" presId="urn:microsoft.com/office/officeart/2005/8/layout/list1"/>
    <dgm:cxn modelId="{C1883162-9222-4DE7-B5A2-415A68F5351B}" type="presParOf" srcId="{E0FB6F20-A646-4626-8A39-CEDB1C45B687}" destId="{9C836009-0EBD-4598-84AB-B8B62B76C229}" srcOrd="0" destOrd="0" presId="urn:microsoft.com/office/officeart/2005/8/layout/list1"/>
    <dgm:cxn modelId="{30C2916F-BBA8-4D84-AFBB-397D81CFBFA9}" type="presParOf" srcId="{E0FB6F20-A646-4626-8A39-CEDB1C45B687}" destId="{D672EB1E-3AA8-4FAC-9DC7-606B9BAC5A23}" srcOrd="1" destOrd="0" presId="urn:microsoft.com/office/officeart/2005/8/layout/list1"/>
    <dgm:cxn modelId="{089BB0EC-CBFB-4000-910C-3108274685A7}" type="presParOf" srcId="{01E6D37A-E236-42F1-BF51-87073366E1C3}" destId="{F86F4EE6-785F-4742-89D2-716A5EDE4090}" srcOrd="5" destOrd="0" presId="urn:microsoft.com/office/officeart/2005/8/layout/list1"/>
    <dgm:cxn modelId="{2227A5D1-822E-456F-950A-364872C8DEA4}" type="presParOf" srcId="{01E6D37A-E236-42F1-BF51-87073366E1C3}" destId="{2801FD78-C970-4E04-85A3-4BA9BD896B3D}" srcOrd="6" destOrd="0" presId="urn:microsoft.com/office/officeart/2005/8/layout/list1"/>
    <dgm:cxn modelId="{5490108D-82D1-4B46-8664-F9E9DB323D0B}" type="presParOf" srcId="{01E6D37A-E236-42F1-BF51-87073366E1C3}" destId="{DA706C69-2573-40FB-A5AD-D6E145756EBE}" srcOrd="7" destOrd="0" presId="urn:microsoft.com/office/officeart/2005/8/layout/list1"/>
    <dgm:cxn modelId="{357E0AE1-101C-42DF-A6A6-F753431C5F7D}" type="presParOf" srcId="{01E6D37A-E236-42F1-BF51-87073366E1C3}" destId="{539AC3B6-3D5E-4738-BD2D-682F76520D94}" srcOrd="8" destOrd="0" presId="urn:microsoft.com/office/officeart/2005/8/layout/list1"/>
    <dgm:cxn modelId="{F840C46A-A94A-49AE-BE05-F76F54CA0400}" type="presParOf" srcId="{539AC3B6-3D5E-4738-BD2D-682F76520D94}" destId="{D837C661-9245-48DF-9AFA-873C14298679}" srcOrd="0" destOrd="0" presId="urn:microsoft.com/office/officeart/2005/8/layout/list1"/>
    <dgm:cxn modelId="{93581488-BB7E-4F5C-A1EC-1F5F259C51A1}" type="presParOf" srcId="{539AC3B6-3D5E-4738-BD2D-682F76520D94}" destId="{6F88850C-1C0C-4E4F-BE72-8BA451675FE4}" srcOrd="1" destOrd="0" presId="urn:microsoft.com/office/officeart/2005/8/layout/list1"/>
    <dgm:cxn modelId="{F1864B91-3855-4E8E-9AEF-2CFA266EA44F}" type="presParOf" srcId="{01E6D37A-E236-42F1-BF51-87073366E1C3}" destId="{365D45FD-52A6-4257-8877-5BD6FA6853BF}" srcOrd="9" destOrd="0" presId="urn:microsoft.com/office/officeart/2005/8/layout/list1"/>
    <dgm:cxn modelId="{16365AD8-A377-4336-B275-D83A2BBADA34}" type="presParOf" srcId="{01E6D37A-E236-42F1-BF51-87073366E1C3}" destId="{A9039199-85A5-4A69-BCCB-0DEE258CBDE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6837C-C3C8-463A-9D30-F42622EC517A}">
      <dsp:nvSpPr>
        <dsp:cNvPr id="0" name=""/>
        <dsp:cNvSpPr/>
      </dsp:nvSpPr>
      <dsp:spPr>
        <a:xfrm>
          <a:off x="3269774" y="1896403"/>
          <a:ext cx="2292711" cy="385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76"/>
              </a:lnTo>
              <a:lnTo>
                <a:pt x="2292711" y="192576"/>
              </a:lnTo>
              <a:lnTo>
                <a:pt x="2292711" y="3851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11532-D98D-48A6-B463-5E184AE39C8B}">
      <dsp:nvSpPr>
        <dsp:cNvPr id="0" name=""/>
        <dsp:cNvSpPr/>
      </dsp:nvSpPr>
      <dsp:spPr>
        <a:xfrm>
          <a:off x="3166317" y="1896403"/>
          <a:ext cx="91440" cy="385152"/>
        </a:xfrm>
        <a:custGeom>
          <a:avLst/>
          <a:gdLst/>
          <a:ahLst/>
          <a:cxnLst/>
          <a:rect l="0" t="0" r="0" b="0"/>
          <a:pathLst>
            <a:path>
              <a:moveTo>
                <a:pt x="103456" y="0"/>
              </a:moveTo>
              <a:lnTo>
                <a:pt x="103456" y="192576"/>
              </a:lnTo>
              <a:lnTo>
                <a:pt x="45720" y="192576"/>
              </a:lnTo>
              <a:lnTo>
                <a:pt x="45720" y="3851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73347-D186-4CD2-A4E8-2ACD3F19DE93}">
      <dsp:nvSpPr>
        <dsp:cNvPr id="0" name=""/>
        <dsp:cNvSpPr/>
      </dsp:nvSpPr>
      <dsp:spPr>
        <a:xfrm>
          <a:off x="919326" y="1896403"/>
          <a:ext cx="2350447" cy="385152"/>
        </a:xfrm>
        <a:custGeom>
          <a:avLst/>
          <a:gdLst/>
          <a:ahLst/>
          <a:cxnLst/>
          <a:rect l="0" t="0" r="0" b="0"/>
          <a:pathLst>
            <a:path>
              <a:moveTo>
                <a:pt x="2350447" y="0"/>
              </a:moveTo>
              <a:lnTo>
                <a:pt x="2350447" y="192576"/>
              </a:lnTo>
              <a:lnTo>
                <a:pt x="0" y="192576"/>
              </a:lnTo>
              <a:lnTo>
                <a:pt x="0" y="3851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F9312-C667-45EA-8437-A34BEA1E6577}">
      <dsp:nvSpPr>
        <dsp:cNvPr id="0" name=""/>
        <dsp:cNvSpPr/>
      </dsp:nvSpPr>
      <dsp:spPr>
        <a:xfrm>
          <a:off x="2242104" y="979374"/>
          <a:ext cx="2055338" cy="917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ТЫ</a:t>
          </a:r>
          <a:br>
            <a:rPr lang="pl" sz="2100" kern="1200"/>
          </a:br>
          <a:r>
            <a:rPr lang="pl" sz="2100" b="0" i="0" u="none" kern="1200" baseline="0"/>
            <a:t>100 000 TDV</a:t>
          </a:r>
          <a:br>
            <a:rPr lang="pl" sz="2100" kern="1200"/>
          </a:br>
          <a:r>
            <a:rPr lang="pl" sz="2100" b="0" i="0" u="none" kern="1200" baseline="0">
              <a:solidFill>
                <a:schemeClr val="accent4">
                  <a:lumMod val="40000"/>
                  <a:lumOff val="60000"/>
                </a:schemeClr>
              </a:solidFill>
            </a:rPr>
            <a:t>95 000 QDV</a:t>
          </a:r>
        </a:p>
      </dsp:txBody>
      <dsp:txXfrm>
        <a:off x="2242104" y="979374"/>
        <a:ext cx="2055338" cy="917029"/>
      </dsp:txXfrm>
    </dsp:sp>
    <dsp:sp modelId="{97DB3993-5767-4A3E-8F69-41D3FF55E428}">
      <dsp:nvSpPr>
        <dsp:cNvPr id="0" name=""/>
        <dsp:cNvSpPr/>
      </dsp:nvSpPr>
      <dsp:spPr>
        <a:xfrm>
          <a:off x="2296" y="2281556"/>
          <a:ext cx="1834059" cy="917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2100" b="0" i="0" u="none" kern="1200" baseline="0"/>
            <a:t>BP 1</a:t>
          </a:r>
          <a:br>
            <a:rPr lang="pl" sz="2100" kern="1200"/>
          </a:br>
          <a:r>
            <a:rPr lang="pl" sz="2100" b="0" i="0" u="none" kern="1200" baseline="0"/>
            <a:t>55 000 TDV</a:t>
          </a:r>
          <a:br>
            <a:rPr lang="pl" sz="2100" kern="1200"/>
          </a:br>
          <a:r>
            <a:rPr lang="pl" sz="2100" b="0" i="0" u="none" kern="1200" baseline="0">
              <a:solidFill>
                <a:schemeClr val="accent4">
                  <a:lumMod val="40000"/>
                  <a:lumOff val="60000"/>
                </a:schemeClr>
              </a:solidFill>
            </a:rPr>
            <a:t>50 000 QDV</a:t>
          </a:r>
        </a:p>
      </dsp:txBody>
      <dsp:txXfrm>
        <a:off x="2296" y="2281556"/>
        <a:ext cx="1834059" cy="917029"/>
      </dsp:txXfrm>
    </dsp:sp>
    <dsp:sp modelId="{A320D817-8FC7-4995-A2FE-2164ECC3FCF1}">
      <dsp:nvSpPr>
        <dsp:cNvPr id="0" name=""/>
        <dsp:cNvSpPr/>
      </dsp:nvSpPr>
      <dsp:spPr>
        <a:xfrm>
          <a:off x="2221508" y="2281556"/>
          <a:ext cx="1981058" cy="917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2100" b="0" i="0" u="none" kern="1200" baseline="0"/>
            <a:t>BP 2</a:t>
          </a:r>
          <a:br>
            <a:rPr lang="pl" sz="2100" kern="1200"/>
          </a:br>
          <a:r>
            <a:rPr lang="pl" sz="2100" b="0" i="0" u="none" kern="1200" baseline="0"/>
            <a:t>20 000 TDV</a:t>
          </a:r>
          <a:br>
            <a:rPr lang="pl" sz="2100" kern="1200"/>
          </a:br>
          <a:r>
            <a:rPr lang="pl" sz="2100" b="0" i="0" u="none" kern="1200" baseline="0">
              <a:solidFill>
                <a:schemeClr val="accent4">
                  <a:lumMod val="40000"/>
                  <a:lumOff val="60000"/>
                </a:schemeClr>
              </a:solidFill>
            </a:rPr>
            <a:t>20 000 QDV</a:t>
          </a:r>
        </a:p>
      </dsp:txBody>
      <dsp:txXfrm>
        <a:off x="2221508" y="2281556"/>
        <a:ext cx="1981058" cy="917029"/>
      </dsp:txXfrm>
    </dsp:sp>
    <dsp:sp modelId="{DCFA2935-5E9E-4966-B5E6-A721CC24AC6E}">
      <dsp:nvSpPr>
        <dsp:cNvPr id="0" name=""/>
        <dsp:cNvSpPr/>
      </dsp:nvSpPr>
      <dsp:spPr>
        <a:xfrm>
          <a:off x="4587719" y="2281556"/>
          <a:ext cx="1949531" cy="917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2100" b="0" i="0" u="none" kern="1200" baseline="0"/>
            <a:t>BP 3</a:t>
          </a:r>
          <a:br>
            <a:rPr lang="pl" sz="2100" kern="1200"/>
          </a:br>
          <a:r>
            <a:rPr lang="pl" sz="2100" b="0" i="0" u="none" kern="1200" baseline="0"/>
            <a:t>25 000 TDV</a:t>
          </a:r>
          <a:br>
            <a:rPr lang="pl" sz="2100" kern="1200"/>
          </a:br>
          <a:r>
            <a:rPr lang="pl" sz="2100" b="0" i="0" u="none" kern="1200" baseline="0">
              <a:solidFill>
                <a:schemeClr val="accent4">
                  <a:lumMod val="40000"/>
                  <a:lumOff val="60000"/>
                </a:schemeClr>
              </a:solidFill>
            </a:rPr>
            <a:t>25 000 QDV</a:t>
          </a:r>
        </a:p>
      </dsp:txBody>
      <dsp:txXfrm>
        <a:off x="4587719" y="2281556"/>
        <a:ext cx="1949531" cy="917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71BE0-797A-4954-9A82-08B2BCAC9354}">
      <dsp:nvSpPr>
        <dsp:cNvPr id="0" name=""/>
        <dsp:cNvSpPr/>
      </dsp:nvSpPr>
      <dsp:spPr>
        <a:xfrm>
          <a:off x="0" y="2954700"/>
          <a:ext cx="6448425" cy="428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58D89-530D-4E19-97D1-778042ED10B8}">
      <dsp:nvSpPr>
        <dsp:cNvPr id="0" name=""/>
        <dsp:cNvSpPr/>
      </dsp:nvSpPr>
      <dsp:spPr>
        <a:xfrm>
          <a:off x="322421" y="2703780"/>
          <a:ext cx="451389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15" tIns="0" rIns="170615" bIns="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Прибыль от продажи розничному клиенту</a:t>
          </a:r>
          <a:endParaRPr lang="pl" sz="1700" b="0" i="0" u="none" kern="1200" baseline="0" dirty="0"/>
        </a:p>
      </dsp:txBody>
      <dsp:txXfrm>
        <a:off x="346919" y="2728278"/>
        <a:ext cx="4464901" cy="452844"/>
      </dsp:txXfrm>
    </dsp:sp>
    <dsp:sp modelId="{BD90320A-92C1-411B-923C-1C99C005B85B}">
      <dsp:nvSpPr>
        <dsp:cNvPr id="0" name=""/>
        <dsp:cNvSpPr/>
      </dsp:nvSpPr>
      <dsp:spPr>
        <a:xfrm>
          <a:off x="0" y="3725820"/>
          <a:ext cx="6448425" cy="428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FB8E2-2DE4-4AC7-89D6-A7281200F1B3}">
      <dsp:nvSpPr>
        <dsp:cNvPr id="0" name=""/>
        <dsp:cNvSpPr/>
      </dsp:nvSpPr>
      <dsp:spPr>
        <a:xfrm>
          <a:off x="322421" y="3474900"/>
          <a:ext cx="451389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15" tIns="0" rIns="170615" bIns="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Бонус за клиентов</a:t>
          </a:r>
          <a:endParaRPr lang="pl" sz="1700" b="0" i="0" u="none" kern="1200" baseline="0" dirty="0"/>
        </a:p>
      </dsp:txBody>
      <dsp:txXfrm>
        <a:off x="346919" y="3499398"/>
        <a:ext cx="4464901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71BE0-797A-4954-9A82-08B2BCAC9354}">
      <dsp:nvSpPr>
        <dsp:cNvPr id="0" name=""/>
        <dsp:cNvSpPr/>
      </dsp:nvSpPr>
      <dsp:spPr>
        <a:xfrm>
          <a:off x="0" y="2110320"/>
          <a:ext cx="644842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58D89-530D-4E19-97D1-778042ED10B8}">
      <dsp:nvSpPr>
        <dsp:cNvPr id="0" name=""/>
        <dsp:cNvSpPr/>
      </dsp:nvSpPr>
      <dsp:spPr>
        <a:xfrm>
          <a:off x="322421" y="1844640"/>
          <a:ext cx="4513897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15" tIns="0" rIns="170615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Бонус за Представление Продукта (</a:t>
          </a:r>
          <a:r>
            <a:rPr lang="pl-PL" sz="1800" b="1" kern="1200" dirty="0"/>
            <a:t>PIB</a:t>
          </a:r>
          <a:r>
            <a:rPr lang="ru-RU" sz="1800" b="1" kern="1200" dirty="0"/>
            <a:t>)</a:t>
          </a:r>
          <a:endParaRPr lang="pl" sz="1800" b="0" i="0" u="none" kern="1200" baseline="0" dirty="0"/>
        </a:p>
      </dsp:txBody>
      <dsp:txXfrm>
        <a:off x="348360" y="1870579"/>
        <a:ext cx="4462019" cy="479482"/>
      </dsp:txXfrm>
    </dsp:sp>
    <dsp:sp modelId="{BD90320A-92C1-411B-923C-1C99C005B85B}">
      <dsp:nvSpPr>
        <dsp:cNvPr id="0" name=""/>
        <dsp:cNvSpPr/>
      </dsp:nvSpPr>
      <dsp:spPr>
        <a:xfrm>
          <a:off x="0" y="2926800"/>
          <a:ext cx="644842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FB8E2-2DE4-4AC7-89D6-A7281200F1B3}">
      <dsp:nvSpPr>
        <dsp:cNvPr id="0" name=""/>
        <dsp:cNvSpPr/>
      </dsp:nvSpPr>
      <dsp:spPr>
        <a:xfrm>
          <a:off x="322421" y="2661120"/>
          <a:ext cx="4513897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15" tIns="0" rIns="170615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Премия за уровень</a:t>
          </a:r>
          <a:endParaRPr lang="pl" sz="1800" b="0" i="0" u="none" kern="1200" baseline="0" dirty="0"/>
        </a:p>
      </dsp:txBody>
      <dsp:txXfrm>
        <a:off x="348360" y="2687059"/>
        <a:ext cx="4462019" cy="479482"/>
      </dsp:txXfrm>
    </dsp:sp>
    <dsp:sp modelId="{50628454-566C-4C68-BD0F-86175EAB5226}">
      <dsp:nvSpPr>
        <dsp:cNvPr id="0" name=""/>
        <dsp:cNvSpPr/>
      </dsp:nvSpPr>
      <dsp:spPr>
        <a:xfrm>
          <a:off x="0" y="3743280"/>
          <a:ext cx="644842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1712D-5D2A-480E-8BC0-698002BD87BE}">
      <dsp:nvSpPr>
        <dsp:cNvPr id="0" name=""/>
        <dsp:cNvSpPr/>
      </dsp:nvSpPr>
      <dsp:spPr>
        <a:xfrm>
          <a:off x="322421" y="3477600"/>
          <a:ext cx="4513897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15" tIns="0" rIns="170615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Бинарный бонус</a:t>
          </a:r>
          <a:endParaRPr lang="pl" sz="1800" b="0" i="0" u="none" kern="1200" baseline="0" dirty="0"/>
        </a:p>
      </dsp:txBody>
      <dsp:txXfrm>
        <a:off x="348360" y="3503539"/>
        <a:ext cx="4462019" cy="479482"/>
      </dsp:txXfrm>
    </dsp:sp>
    <dsp:sp modelId="{9E16DE7F-B0AF-4566-A487-7CC39535015A}">
      <dsp:nvSpPr>
        <dsp:cNvPr id="0" name=""/>
        <dsp:cNvSpPr/>
      </dsp:nvSpPr>
      <dsp:spPr>
        <a:xfrm>
          <a:off x="0" y="4559760"/>
          <a:ext cx="644842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1427A-75D2-4B1E-94F7-C039EEAA3BB1}">
      <dsp:nvSpPr>
        <dsp:cNvPr id="0" name=""/>
        <dsp:cNvSpPr/>
      </dsp:nvSpPr>
      <dsp:spPr>
        <a:xfrm>
          <a:off x="322421" y="4294080"/>
          <a:ext cx="4513897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15" tIns="0" rIns="170615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Менторский</a:t>
          </a:r>
          <a:r>
            <a:rPr lang="pl-PL" sz="1800" b="1" kern="1200" dirty="0"/>
            <a:t> </a:t>
          </a:r>
          <a:r>
            <a:rPr lang="ru-RU" sz="1800" b="1" kern="1200" dirty="0" err="1"/>
            <a:t>Матчинг</a:t>
          </a:r>
          <a:r>
            <a:rPr lang="ru-RU" sz="1800" b="1" kern="1200" dirty="0"/>
            <a:t> бонус</a:t>
          </a:r>
          <a:endParaRPr lang="pl" sz="1800" b="0" i="0" u="none" kern="1200" baseline="0" dirty="0"/>
        </a:p>
      </dsp:txBody>
      <dsp:txXfrm>
        <a:off x="348360" y="4320019"/>
        <a:ext cx="4462019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71BE0-797A-4954-9A82-08B2BCAC9354}">
      <dsp:nvSpPr>
        <dsp:cNvPr id="0" name=""/>
        <dsp:cNvSpPr/>
      </dsp:nvSpPr>
      <dsp:spPr>
        <a:xfrm>
          <a:off x="0" y="2366820"/>
          <a:ext cx="644842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58D89-530D-4E19-97D1-778042ED10B8}">
      <dsp:nvSpPr>
        <dsp:cNvPr id="0" name=""/>
        <dsp:cNvSpPr/>
      </dsp:nvSpPr>
      <dsp:spPr>
        <a:xfrm>
          <a:off x="322421" y="2056860"/>
          <a:ext cx="451389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15" tIns="0" rIns="170615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ПРЕМИЯ НА СТАРТ</a:t>
          </a:r>
          <a:endParaRPr lang="pl" sz="2100" b="0" i="0" u="none" kern="1200" baseline="0" dirty="0"/>
        </a:p>
      </dsp:txBody>
      <dsp:txXfrm>
        <a:off x="352683" y="2087122"/>
        <a:ext cx="4453373" cy="559396"/>
      </dsp:txXfrm>
    </dsp:sp>
    <dsp:sp modelId="{2801FD78-C970-4E04-85A3-4BA9BD896B3D}">
      <dsp:nvSpPr>
        <dsp:cNvPr id="0" name=""/>
        <dsp:cNvSpPr/>
      </dsp:nvSpPr>
      <dsp:spPr>
        <a:xfrm>
          <a:off x="0" y="3319380"/>
          <a:ext cx="644842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2EB1E-3AA8-4FAC-9DC7-606B9BAC5A23}">
      <dsp:nvSpPr>
        <dsp:cNvPr id="0" name=""/>
        <dsp:cNvSpPr/>
      </dsp:nvSpPr>
      <dsp:spPr>
        <a:xfrm>
          <a:off x="322421" y="3009420"/>
          <a:ext cx="451389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15" tIns="0" rIns="170615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ПРЕМИЯ ЗА ПОВЫШЕНИЕ</a:t>
          </a:r>
          <a:endParaRPr lang="pl" sz="2100" b="1" i="0" u="none" kern="1200" baseline="0" dirty="0"/>
        </a:p>
      </dsp:txBody>
      <dsp:txXfrm>
        <a:off x="352683" y="3039682"/>
        <a:ext cx="4453373" cy="559396"/>
      </dsp:txXfrm>
    </dsp:sp>
    <dsp:sp modelId="{A9039199-85A5-4A69-BCCB-0DEE258CBDEA}">
      <dsp:nvSpPr>
        <dsp:cNvPr id="0" name=""/>
        <dsp:cNvSpPr/>
      </dsp:nvSpPr>
      <dsp:spPr>
        <a:xfrm>
          <a:off x="0" y="4271940"/>
          <a:ext cx="644842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8850C-1C0C-4E4F-BE72-8BA451675FE4}">
      <dsp:nvSpPr>
        <dsp:cNvPr id="0" name=""/>
        <dsp:cNvSpPr/>
      </dsp:nvSpPr>
      <dsp:spPr>
        <a:xfrm>
          <a:off x="322421" y="3961980"/>
          <a:ext cx="451389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15" tIns="0" rIns="170615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КВАРТАЛЬНЫЙ ЛИДЕРСКИЙ ФОНД</a:t>
          </a:r>
          <a:endParaRPr lang="pl" sz="2100" b="0" i="0" u="none" kern="1200" baseline="0" dirty="0"/>
        </a:p>
      </dsp:txBody>
      <dsp:txXfrm>
        <a:off x="352683" y="3992242"/>
        <a:ext cx="4453373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1A4BE-A287-45DE-892A-B31A5B560ACD}" type="datetimeFigureOut">
              <a:rPr lang="en-US" smtClean="0"/>
              <a:t>6/9/25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0626F-77E8-45C0-92ED-6BEB29013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1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7">
            <a:extLst>
              <a:ext uri="{FF2B5EF4-FFF2-40B4-BE49-F238E27FC236}">
                <a16:creationId xmlns:a16="http://schemas.microsoft.com/office/drawing/2014/main" id="{277F4BB8-DFF6-7EFE-D72C-1E7B554C93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1" t="31732" r="39205" b="25326"/>
          <a:stretch/>
        </p:blipFill>
        <p:spPr>
          <a:xfrm flipH="1">
            <a:off x="3900488" y="10508"/>
            <a:ext cx="8291512" cy="6858000"/>
          </a:xfrm>
          <a:custGeom>
            <a:avLst/>
            <a:gdLst>
              <a:gd name="connsiteX0" fmla="*/ 0 w 2843482"/>
              <a:gd name="connsiteY0" fmla="*/ 0 h 3671224"/>
              <a:gd name="connsiteX1" fmla="*/ 2843482 w 2843482"/>
              <a:gd name="connsiteY1" fmla="*/ 0 h 3671224"/>
              <a:gd name="connsiteX2" fmla="*/ 2843482 w 2843482"/>
              <a:gd name="connsiteY2" fmla="*/ 3671224 h 3671224"/>
              <a:gd name="connsiteX3" fmla="*/ 0 w 2843482"/>
              <a:gd name="connsiteY3" fmla="*/ 3671224 h 367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3482" h="3671224">
                <a:moveTo>
                  <a:pt x="0" y="0"/>
                </a:moveTo>
                <a:lnTo>
                  <a:pt x="2843482" y="0"/>
                </a:lnTo>
                <a:lnTo>
                  <a:pt x="2843482" y="3671224"/>
                </a:lnTo>
                <a:lnTo>
                  <a:pt x="0" y="3671224"/>
                </a:ln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833A96-7932-9112-2BA3-33DE00107894}"/>
              </a:ext>
            </a:extLst>
          </p:cNvPr>
          <p:cNvSpPr/>
          <p:nvPr userDrawn="1"/>
        </p:nvSpPr>
        <p:spPr>
          <a:xfrm>
            <a:off x="0" y="0"/>
            <a:ext cx="7357730" cy="6857999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65F9A7-AF9E-17F2-39E8-197FFC26A188}"/>
              </a:ext>
            </a:extLst>
          </p:cNvPr>
          <p:cNvSpPr/>
          <p:nvPr userDrawn="1"/>
        </p:nvSpPr>
        <p:spPr>
          <a:xfrm>
            <a:off x="3774557" y="-1"/>
            <a:ext cx="2466755" cy="6857999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0C6F6F-A7D9-8A14-9C50-B823DC9DF1A4}"/>
              </a:ext>
            </a:extLst>
          </p:cNvPr>
          <p:cNvCxnSpPr>
            <a:cxnSpLocks/>
          </p:cNvCxnSpPr>
          <p:nvPr userDrawn="1"/>
        </p:nvCxnSpPr>
        <p:spPr>
          <a:xfrm>
            <a:off x="3179835" y="4223461"/>
            <a:ext cx="127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Placeholder 11" descr="A blue and black logo&#10;&#10;AI-generated content may be incorrect.">
            <a:extLst>
              <a:ext uri="{FF2B5EF4-FFF2-40B4-BE49-F238E27FC236}">
                <a16:creationId xmlns:a16="http://schemas.microsoft.com/office/drawing/2014/main" id="{0E74CED0-D3B5-C322-FD56-487B351239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" r="-459"/>
          <a:stretch/>
        </p:blipFill>
        <p:spPr>
          <a:xfrm>
            <a:off x="2741937" y="1487876"/>
            <a:ext cx="2145797" cy="743580"/>
          </a:xfrm>
          <a:custGeom>
            <a:avLst/>
            <a:gdLst>
              <a:gd name="connsiteX0" fmla="*/ 0 w 5067302"/>
              <a:gd name="connsiteY0" fmla="*/ 0 h 5810156"/>
              <a:gd name="connsiteX1" fmla="*/ 5067302 w 5067302"/>
              <a:gd name="connsiteY1" fmla="*/ 0 h 5810156"/>
              <a:gd name="connsiteX2" fmla="*/ 5067302 w 5067302"/>
              <a:gd name="connsiteY2" fmla="*/ 5810156 h 5810156"/>
              <a:gd name="connsiteX3" fmla="*/ 0 w 5067302"/>
              <a:gd name="connsiteY3" fmla="*/ 5810156 h 581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302" h="5810156">
                <a:moveTo>
                  <a:pt x="0" y="0"/>
                </a:moveTo>
                <a:lnTo>
                  <a:pt x="5067302" y="0"/>
                </a:lnTo>
                <a:lnTo>
                  <a:pt x="5067302" y="5810156"/>
                </a:lnTo>
                <a:lnTo>
                  <a:pt x="0" y="5810156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9A66D7-6845-0541-6CB4-1BD29484C5B9}"/>
              </a:ext>
            </a:extLst>
          </p:cNvPr>
          <p:cNvSpPr txBox="1"/>
          <p:nvPr userDrawn="1"/>
        </p:nvSpPr>
        <p:spPr>
          <a:xfrm>
            <a:off x="922185" y="2667281"/>
            <a:ext cx="5785301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1" dirty="0">
                <a:solidFill>
                  <a:srgbClr val="008E3D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COMPENSATION</a:t>
            </a:r>
          </a:p>
          <a:p>
            <a:pPr algn="ctr">
              <a:lnSpc>
                <a:spcPts val="5000"/>
              </a:lnSpc>
            </a:pPr>
            <a:r>
              <a:rPr lang="en-US" sz="5000" b="1" dirty="0">
                <a:solidFill>
                  <a:srgbClr val="008E3D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6216FB-AEB8-C140-759A-30F98103D96E}"/>
              </a:ext>
            </a:extLst>
          </p:cNvPr>
          <p:cNvSpPr/>
          <p:nvPr userDrawn="1"/>
        </p:nvSpPr>
        <p:spPr>
          <a:xfrm>
            <a:off x="0" y="6368780"/>
            <a:ext cx="12192000" cy="499728"/>
          </a:xfrm>
          <a:prstGeom prst="rect">
            <a:avLst/>
          </a:prstGeom>
          <a:solidFill>
            <a:srgbClr val="008E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16B391E-7979-DF86-DABE-DB5801583F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3885" y="4600325"/>
            <a:ext cx="5041900" cy="514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300">
                <a:latin typeface="Avenir Black" panose="02000503020000020003" pitchFamily="2" charset="0"/>
              </a:defRPr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173940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A8E1F7-0EC5-34B5-D547-CCA5F48BE7F8}"/>
              </a:ext>
            </a:extLst>
          </p:cNvPr>
          <p:cNvCxnSpPr>
            <a:cxnSpLocks/>
          </p:cNvCxnSpPr>
          <p:nvPr userDrawn="1"/>
        </p:nvCxnSpPr>
        <p:spPr>
          <a:xfrm>
            <a:off x="514446" y="523922"/>
            <a:ext cx="660077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94AC05-A087-7EC0-99B9-B2D1345479BE}"/>
              </a:ext>
            </a:extLst>
          </p:cNvPr>
          <p:cNvSpPr/>
          <p:nvPr userDrawn="1"/>
        </p:nvSpPr>
        <p:spPr>
          <a:xfrm>
            <a:off x="0" y="0"/>
            <a:ext cx="523921" cy="6881446"/>
          </a:xfrm>
          <a:prstGeom prst="rect">
            <a:avLst/>
          </a:prstGeom>
          <a:solidFill>
            <a:srgbClr val="008E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E3D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5B88E2-0226-59E9-75BC-93E6EC2CC3BA}"/>
              </a:ext>
            </a:extLst>
          </p:cNvPr>
          <p:cNvSpPr txBox="1"/>
          <p:nvPr userDrawn="1"/>
        </p:nvSpPr>
        <p:spPr>
          <a:xfrm rot="16200000">
            <a:off x="-464392" y="1036371"/>
            <a:ext cx="14985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ight" panose="020B0402020203020204" pitchFamily="34" charset="77"/>
                <a:ea typeface="Inter" panose="02000503000000020004" pitchFamily="2" charset="0"/>
                <a:cs typeface="Poppins SemiBold" panose="00000700000000000000" pitchFamily="50" charset="0"/>
              </a:rPr>
              <a:t>COMPENSATION PLAN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69CF071-E694-EB96-726A-09AE8AAC39B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124702" y="523922"/>
            <a:ext cx="5062799" cy="6334078"/>
          </a:xfrm>
          <a:custGeom>
            <a:avLst/>
            <a:gdLst>
              <a:gd name="connsiteX0" fmla="*/ 0 w 5062799"/>
              <a:gd name="connsiteY0" fmla="*/ 0 h 6334078"/>
              <a:gd name="connsiteX1" fmla="*/ 5062799 w 5062799"/>
              <a:gd name="connsiteY1" fmla="*/ 0 h 6334078"/>
              <a:gd name="connsiteX2" fmla="*/ 5062799 w 5062799"/>
              <a:gd name="connsiteY2" fmla="*/ 6334078 h 6334078"/>
              <a:gd name="connsiteX3" fmla="*/ 0 w 5062799"/>
              <a:gd name="connsiteY3" fmla="*/ 6334078 h 633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799" h="6334078">
                <a:moveTo>
                  <a:pt x="0" y="0"/>
                </a:moveTo>
                <a:lnTo>
                  <a:pt x="5062799" y="0"/>
                </a:lnTo>
                <a:lnTo>
                  <a:pt x="5062799" y="6334078"/>
                </a:lnTo>
                <a:lnTo>
                  <a:pt x="0" y="6334078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F3206B7-F634-1E81-86A1-DE0087FF7A7A}"/>
              </a:ext>
            </a:extLst>
          </p:cNvPr>
          <p:cNvCxnSpPr>
            <a:cxnSpLocks/>
          </p:cNvCxnSpPr>
          <p:nvPr userDrawn="1"/>
        </p:nvCxnSpPr>
        <p:spPr>
          <a:xfrm>
            <a:off x="514446" y="523922"/>
            <a:ext cx="1167755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9FFA69-6E50-FA50-2807-7F49B15A2476}"/>
              </a:ext>
            </a:extLst>
          </p:cNvPr>
          <p:cNvCxnSpPr>
            <a:cxnSpLocks/>
            <a:endCxn id="23" idx="2"/>
          </p:cNvCxnSpPr>
          <p:nvPr userDrawn="1"/>
        </p:nvCxnSpPr>
        <p:spPr>
          <a:xfrm>
            <a:off x="523923" y="3420140"/>
            <a:ext cx="24845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139B9F36-C887-94F5-C0B4-B8CCA7156301}"/>
              </a:ext>
            </a:extLst>
          </p:cNvPr>
          <p:cNvSpPr/>
          <p:nvPr userDrawn="1"/>
        </p:nvSpPr>
        <p:spPr>
          <a:xfrm>
            <a:off x="3008487" y="2604315"/>
            <a:ext cx="1631650" cy="1631650"/>
          </a:xfrm>
          <a:prstGeom prst="ellipse">
            <a:avLst/>
          </a:prstGeom>
          <a:solidFill>
            <a:srgbClr val="008E3D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Placeholder 3" descr="A black and grey logo&#10;&#10;AI-generated content may be incorrect.">
            <a:extLst>
              <a:ext uri="{FF2B5EF4-FFF2-40B4-BE49-F238E27FC236}">
                <a16:creationId xmlns:a16="http://schemas.microsoft.com/office/drawing/2014/main" id="{2F199827-4FAA-A2C7-2748-6BB18F8FFA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12952" r="1760" b="12684"/>
          <a:stretch/>
        </p:blipFill>
        <p:spPr>
          <a:xfrm>
            <a:off x="773192" y="202341"/>
            <a:ext cx="1007408" cy="145471"/>
          </a:xfrm>
          <a:custGeom>
            <a:avLst/>
            <a:gdLst>
              <a:gd name="connsiteX0" fmla="*/ 0 w 5067302"/>
              <a:gd name="connsiteY0" fmla="*/ 0 h 5810156"/>
              <a:gd name="connsiteX1" fmla="*/ 5067302 w 5067302"/>
              <a:gd name="connsiteY1" fmla="*/ 0 h 5810156"/>
              <a:gd name="connsiteX2" fmla="*/ 5067302 w 5067302"/>
              <a:gd name="connsiteY2" fmla="*/ 5810156 h 5810156"/>
              <a:gd name="connsiteX3" fmla="*/ 0 w 5067302"/>
              <a:gd name="connsiteY3" fmla="*/ 5810156 h 581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302" h="5810156">
                <a:moveTo>
                  <a:pt x="0" y="0"/>
                </a:moveTo>
                <a:lnTo>
                  <a:pt x="5067302" y="0"/>
                </a:lnTo>
                <a:lnTo>
                  <a:pt x="5067302" y="5810156"/>
                </a:lnTo>
                <a:lnTo>
                  <a:pt x="0" y="5810156"/>
                </a:lnTo>
                <a:close/>
              </a:path>
            </a:pathLst>
          </a:cu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0D7B4C8-7DC2-CC04-74CE-9BA8246A7853}"/>
              </a:ext>
            </a:extLst>
          </p:cNvPr>
          <p:cNvCxnSpPr>
            <a:cxnSpLocks/>
          </p:cNvCxnSpPr>
          <p:nvPr userDrawn="1"/>
        </p:nvCxnSpPr>
        <p:spPr>
          <a:xfrm>
            <a:off x="4630660" y="3437860"/>
            <a:ext cx="24845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BF24B865-CD18-9735-4629-73E83E3ED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22144" y="155968"/>
            <a:ext cx="1035446" cy="23821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900" b="0" i="0" spc="0">
                <a:latin typeface="Avenir" panose="02000503020000020003" pitchFamily="2" charset="0"/>
              </a:defRPr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Light" panose="020B0402020203020204" pitchFamily="34" charset="77"/>
                <a:ea typeface="Inter Medium" panose="02000603000000020004" pitchFamily="50" charset="0"/>
                <a:cs typeface="Inter Medium" panose="02000603000000020004" pitchFamily="50" charset="0"/>
              </a:rPr>
              <a:t>[DATE]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5FD5C206-48E3-2D2E-2D6D-7CFDEB05DD0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-399769" y="5535466"/>
            <a:ext cx="1399726" cy="2427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[SPEAKER NAME]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FDE05A2C-472C-ED45-05A9-9CB1131ADC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192" y="1441486"/>
            <a:ext cx="5765048" cy="3181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Avenir Medium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1712196E-6864-5747-44BA-9E1225E7CE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3192" y="970172"/>
            <a:ext cx="5765046" cy="4467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 i="0">
                <a:solidFill>
                  <a:srgbClr val="008E3D"/>
                </a:solidFill>
                <a:latin typeface="Avenir Black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C4EA2BE9-3D3A-5805-32D7-FE0FF6D3F93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1788" y="4349945"/>
            <a:ext cx="5765047" cy="19158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4572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2pPr>
            <a:lvl3pPr marL="9144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3pPr>
            <a:lvl4pPr marL="13716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4pPr>
            <a:lvl5pPr marL="18288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C931F068-CFEA-2728-7D27-E2C1168F2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92651" y="2921965"/>
            <a:ext cx="1253843" cy="9900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Avenir Medium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SUB HEADLINE</a:t>
            </a:r>
          </a:p>
        </p:txBody>
      </p:sp>
    </p:spTree>
    <p:extLst>
      <p:ext uri="{BB962C8B-B14F-4D97-AF65-F5344CB8AC3E}">
        <p14:creationId xmlns:p14="http://schemas.microsoft.com/office/powerpoint/2010/main" val="410796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A8E1F7-0EC5-34B5-D547-CCA5F48BE7F8}"/>
              </a:ext>
            </a:extLst>
          </p:cNvPr>
          <p:cNvCxnSpPr>
            <a:cxnSpLocks/>
          </p:cNvCxnSpPr>
          <p:nvPr userDrawn="1"/>
        </p:nvCxnSpPr>
        <p:spPr>
          <a:xfrm>
            <a:off x="514446" y="523922"/>
            <a:ext cx="660077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Placeholder 3" descr="A black and grey logo&#10;&#10;AI-generated content may be incorrect.">
            <a:extLst>
              <a:ext uri="{FF2B5EF4-FFF2-40B4-BE49-F238E27FC236}">
                <a16:creationId xmlns:a16="http://schemas.microsoft.com/office/drawing/2014/main" id="{7D99420D-74D7-784C-0C37-019EA18617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12952" r="1760" b="12684"/>
          <a:stretch/>
        </p:blipFill>
        <p:spPr>
          <a:xfrm>
            <a:off x="773192" y="202341"/>
            <a:ext cx="1007408" cy="145471"/>
          </a:xfrm>
          <a:custGeom>
            <a:avLst/>
            <a:gdLst>
              <a:gd name="connsiteX0" fmla="*/ 0 w 5067302"/>
              <a:gd name="connsiteY0" fmla="*/ 0 h 5810156"/>
              <a:gd name="connsiteX1" fmla="*/ 5067302 w 5067302"/>
              <a:gd name="connsiteY1" fmla="*/ 0 h 5810156"/>
              <a:gd name="connsiteX2" fmla="*/ 5067302 w 5067302"/>
              <a:gd name="connsiteY2" fmla="*/ 5810156 h 5810156"/>
              <a:gd name="connsiteX3" fmla="*/ 0 w 5067302"/>
              <a:gd name="connsiteY3" fmla="*/ 5810156 h 581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302" h="5810156">
                <a:moveTo>
                  <a:pt x="0" y="0"/>
                </a:moveTo>
                <a:lnTo>
                  <a:pt x="5067302" y="0"/>
                </a:lnTo>
                <a:lnTo>
                  <a:pt x="5067302" y="5810156"/>
                </a:lnTo>
                <a:lnTo>
                  <a:pt x="0" y="5810156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F94AC05-A087-7EC0-99B9-B2D1345479BE}"/>
              </a:ext>
            </a:extLst>
          </p:cNvPr>
          <p:cNvSpPr/>
          <p:nvPr userDrawn="1"/>
        </p:nvSpPr>
        <p:spPr>
          <a:xfrm>
            <a:off x="0" y="0"/>
            <a:ext cx="523921" cy="6881446"/>
          </a:xfrm>
          <a:prstGeom prst="rect">
            <a:avLst/>
          </a:prstGeom>
          <a:solidFill>
            <a:srgbClr val="008E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E3D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5B88E2-0226-59E9-75BC-93E6EC2CC3BA}"/>
              </a:ext>
            </a:extLst>
          </p:cNvPr>
          <p:cNvSpPr txBox="1"/>
          <p:nvPr userDrawn="1"/>
        </p:nvSpPr>
        <p:spPr>
          <a:xfrm rot="16200000">
            <a:off x="-464392" y="1036371"/>
            <a:ext cx="14985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ight" panose="020B0402020203020204" pitchFamily="34" charset="77"/>
                <a:ea typeface="Inter" panose="02000503000000020004" pitchFamily="2" charset="0"/>
                <a:cs typeface="Poppins SemiBold" panose="00000700000000000000" pitchFamily="50" charset="0"/>
              </a:rPr>
              <a:t>COMPENSATION PLAN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44B0C3-1F25-72B1-B3F4-A21C7780CF14}"/>
              </a:ext>
            </a:extLst>
          </p:cNvPr>
          <p:cNvCxnSpPr>
            <a:cxnSpLocks/>
          </p:cNvCxnSpPr>
          <p:nvPr userDrawn="1"/>
        </p:nvCxnSpPr>
        <p:spPr>
          <a:xfrm>
            <a:off x="514446" y="523922"/>
            <a:ext cx="1167755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Placeholder 3" descr="A black and grey logo&#10;&#10;AI-generated content may be incorrect.">
            <a:extLst>
              <a:ext uri="{FF2B5EF4-FFF2-40B4-BE49-F238E27FC236}">
                <a16:creationId xmlns:a16="http://schemas.microsoft.com/office/drawing/2014/main" id="{FF2011A0-BEEE-901B-C4FB-99157C2D65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12952" r="1760" b="12684"/>
          <a:stretch/>
        </p:blipFill>
        <p:spPr>
          <a:xfrm>
            <a:off x="773192" y="202341"/>
            <a:ext cx="1007408" cy="145471"/>
          </a:xfrm>
          <a:custGeom>
            <a:avLst/>
            <a:gdLst>
              <a:gd name="connsiteX0" fmla="*/ 0 w 5067302"/>
              <a:gd name="connsiteY0" fmla="*/ 0 h 5810156"/>
              <a:gd name="connsiteX1" fmla="*/ 5067302 w 5067302"/>
              <a:gd name="connsiteY1" fmla="*/ 0 h 5810156"/>
              <a:gd name="connsiteX2" fmla="*/ 5067302 w 5067302"/>
              <a:gd name="connsiteY2" fmla="*/ 5810156 h 5810156"/>
              <a:gd name="connsiteX3" fmla="*/ 0 w 5067302"/>
              <a:gd name="connsiteY3" fmla="*/ 5810156 h 581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302" h="5810156">
                <a:moveTo>
                  <a:pt x="0" y="0"/>
                </a:moveTo>
                <a:lnTo>
                  <a:pt x="5067302" y="0"/>
                </a:lnTo>
                <a:lnTo>
                  <a:pt x="5067302" y="5810156"/>
                </a:lnTo>
                <a:lnTo>
                  <a:pt x="0" y="5810156"/>
                </a:lnTo>
                <a:close/>
              </a:path>
            </a:pathLst>
          </a:custGeom>
        </p:spPr>
      </p:pic>
      <p:sp>
        <p:nvSpPr>
          <p:cNvPr id="33" name="Picture Placeholder 20">
            <a:extLst>
              <a:ext uri="{FF2B5EF4-FFF2-40B4-BE49-F238E27FC236}">
                <a16:creationId xmlns:a16="http://schemas.microsoft.com/office/drawing/2014/main" id="{464B1557-8688-B87C-CE0B-B5B77EE9980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13752" y="1646242"/>
            <a:ext cx="3507504" cy="4710437"/>
          </a:xfrm>
          <a:custGeom>
            <a:avLst/>
            <a:gdLst>
              <a:gd name="connsiteX0" fmla="*/ 0 w 2843482"/>
              <a:gd name="connsiteY0" fmla="*/ 0 h 3671224"/>
              <a:gd name="connsiteX1" fmla="*/ 2843482 w 2843482"/>
              <a:gd name="connsiteY1" fmla="*/ 0 h 3671224"/>
              <a:gd name="connsiteX2" fmla="*/ 2843482 w 2843482"/>
              <a:gd name="connsiteY2" fmla="*/ 3671224 h 3671224"/>
              <a:gd name="connsiteX3" fmla="*/ 0 w 2843482"/>
              <a:gd name="connsiteY3" fmla="*/ 3671224 h 367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3482" h="3671224">
                <a:moveTo>
                  <a:pt x="0" y="0"/>
                </a:moveTo>
                <a:lnTo>
                  <a:pt x="2843482" y="0"/>
                </a:lnTo>
                <a:lnTo>
                  <a:pt x="2843482" y="3671224"/>
                </a:lnTo>
                <a:lnTo>
                  <a:pt x="0" y="3671224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D344EB7B-EF9B-5580-CA60-B0465703E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22144" y="155968"/>
            <a:ext cx="1035446" cy="23821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900" b="0" i="0" spc="0">
                <a:latin typeface="Avenir" panose="02000503020000020003" pitchFamily="2" charset="0"/>
              </a:defRPr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Light" panose="020B0402020203020204" pitchFamily="34" charset="77"/>
                <a:ea typeface="Inter Medium" panose="02000603000000020004" pitchFamily="50" charset="0"/>
                <a:cs typeface="Inter Medium" panose="02000603000000020004" pitchFamily="50" charset="0"/>
              </a:rPr>
              <a:t>[DATE]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3E22503D-2439-C618-1BB9-0C9A527531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-399769" y="5535466"/>
            <a:ext cx="1399726" cy="2427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[SPEAKER NAME]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9F9FF4A4-B087-1F42-509C-AD8BE1351E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3192" y="970172"/>
            <a:ext cx="5765046" cy="4467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 i="0">
                <a:solidFill>
                  <a:srgbClr val="008E3D"/>
                </a:solidFill>
                <a:latin typeface="Avenir Black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EC028A75-1D65-E99B-A70E-8F94648CEC5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1789" y="3334107"/>
            <a:ext cx="2997980" cy="3022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4572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2pPr>
            <a:lvl3pPr marL="9144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3pPr>
            <a:lvl4pPr marL="13716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4pPr>
            <a:lvl5pPr marL="18288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Rectangle: Rounded Corners 8">
            <a:extLst>
              <a:ext uri="{FF2B5EF4-FFF2-40B4-BE49-F238E27FC236}">
                <a16:creationId xmlns:a16="http://schemas.microsoft.com/office/drawing/2014/main" id="{CB768566-C197-1DE3-7857-C23F914076A6}"/>
              </a:ext>
            </a:extLst>
          </p:cNvPr>
          <p:cNvSpPr/>
          <p:nvPr userDrawn="1"/>
        </p:nvSpPr>
        <p:spPr>
          <a:xfrm>
            <a:off x="946311" y="2781403"/>
            <a:ext cx="1522525" cy="419902"/>
          </a:xfrm>
          <a:prstGeom prst="roundRect">
            <a:avLst>
              <a:gd name="adj" fmla="val 50000"/>
            </a:avLst>
          </a:prstGeom>
          <a:solidFill>
            <a:srgbClr val="008E3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E5AF6F6-805D-85E0-FCFC-728E5375AD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92342" y="2852881"/>
            <a:ext cx="1030461" cy="3181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bg1"/>
                </a:solidFill>
                <a:latin typeface="Avenir Medium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INSET TEXT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ED26823-F4C5-7D3E-C240-DC6DCFDB204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35355" y="1646242"/>
            <a:ext cx="3414341" cy="3181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>
                <a:solidFill>
                  <a:srgbClr val="008E3D"/>
                </a:solidFill>
                <a:latin typeface="Avenir Black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7FF5E47A-69EC-2D78-1352-49CF9F9A866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35354" y="2061657"/>
            <a:ext cx="3414341" cy="42950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4572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2pPr>
            <a:lvl3pPr marL="9144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3pPr>
            <a:lvl4pPr marL="13716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4pPr>
            <a:lvl5pPr marL="18288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5993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4C633D-FC5D-7609-F31F-B88AA014CD25}"/>
              </a:ext>
            </a:extLst>
          </p:cNvPr>
          <p:cNvCxnSpPr>
            <a:cxnSpLocks/>
          </p:cNvCxnSpPr>
          <p:nvPr userDrawn="1"/>
        </p:nvCxnSpPr>
        <p:spPr>
          <a:xfrm>
            <a:off x="7115224" y="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FA4CF-0DD6-DA38-C911-1D364CC3D1F1}"/>
              </a:ext>
            </a:extLst>
          </p:cNvPr>
          <p:cNvSpPr/>
          <p:nvPr userDrawn="1"/>
        </p:nvSpPr>
        <p:spPr>
          <a:xfrm>
            <a:off x="7124701" y="523922"/>
            <a:ext cx="5062799" cy="6334078"/>
          </a:xfrm>
          <a:prstGeom prst="rect">
            <a:avLst/>
          </a:prstGeom>
          <a:solidFill>
            <a:srgbClr val="008E3D">
              <a:alpha val="98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3DEF735F-FB5A-5A69-6B2E-0ED2274FED7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99552" y="2179999"/>
            <a:ext cx="2761870" cy="2417638"/>
          </a:xfrm>
          <a:custGeom>
            <a:avLst/>
            <a:gdLst>
              <a:gd name="connsiteX0" fmla="*/ 0 w 2331792"/>
              <a:gd name="connsiteY0" fmla="*/ 0 h 1993895"/>
              <a:gd name="connsiteX1" fmla="*/ 2331792 w 2331792"/>
              <a:gd name="connsiteY1" fmla="*/ 0 h 1993895"/>
              <a:gd name="connsiteX2" fmla="*/ 2331792 w 2331792"/>
              <a:gd name="connsiteY2" fmla="*/ 1993895 h 1993895"/>
              <a:gd name="connsiteX3" fmla="*/ 0 w 2331792"/>
              <a:gd name="connsiteY3" fmla="*/ 1993895 h 199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1792" h="1993895">
                <a:moveTo>
                  <a:pt x="0" y="0"/>
                </a:moveTo>
                <a:lnTo>
                  <a:pt x="2331792" y="0"/>
                </a:lnTo>
                <a:lnTo>
                  <a:pt x="2331792" y="1993895"/>
                </a:lnTo>
                <a:lnTo>
                  <a:pt x="0" y="1993895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77CD09E2-6D55-A82B-15FE-D8E5B595531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937445" y="2179999"/>
            <a:ext cx="2761869" cy="2417638"/>
          </a:xfrm>
          <a:custGeom>
            <a:avLst/>
            <a:gdLst>
              <a:gd name="connsiteX0" fmla="*/ 0 w 1787039"/>
              <a:gd name="connsiteY0" fmla="*/ 0 h 1993895"/>
              <a:gd name="connsiteX1" fmla="*/ 1787039 w 1787039"/>
              <a:gd name="connsiteY1" fmla="*/ 0 h 1993895"/>
              <a:gd name="connsiteX2" fmla="*/ 1787039 w 1787039"/>
              <a:gd name="connsiteY2" fmla="*/ 1993895 h 1993895"/>
              <a:gd name="connsiteX3" fmla="*/ 0 w 1787039"/>
              <a:gd name="connsiteY3" fmla="*/ 1993895 h 199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7039" h="1993895">
                <a:moveTo>
                  <a:pt x="0" y="0"/>
                </a:moveTo>
                <a:lnTo>
                  <a:pt x="1787039" y="0"/>
                </a:lnTo>
                <a:lnTo>
                  <a:pt x="1787039" y="1993895"/>
                </a:lnTo>
                <a:lnTo>
                  <a:pt x="0" y="1993895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9A518-A113-A00C-F6D4-8706B32C4160}"/>
              </a:ext>
            </a:extLst>
          </p:cNvPr>
          <p:cNvSpPr/>
          <p:nvPr userDrawn="1"/>
        </p:nvSpPr>
        <p:spPr>
          <a:xfrm>
            <a:off x="0" y="0"/>
            <a:ext cx="523921" cy="6881446"/>
          </a:xfrm>
          <a:prstGeom prst="rect">
            <a:avLst/>
          </a:prstGeom>
          <a:solidFill>
            <a:srgbClr val="008E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E3D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DF0E82-B88D-DE0C-DE1D-A295F5FC9D3C}"/>
              </a:ext>
            </a:extLst>
          </p:cNvPr>
          <p:cNvSpPr txBox="1"/>
          <p:nvPr userDrawn="1"/>
        </p:nvSpPr>
        <p:spPr>
          <a:xfrm rot="16200000">
            <a:off x="-464392" y="1036371"/>
            <a:ext cx="14985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ight" panose="020B0402020203020204" pitchFamily="34" charset="77"/>
                <a:ea typeface="Inter" panose="02000503000000020004" pitchFamily="2" charset="0"/>
                <a:cs typeface="Poppins SemiBold" panose="00000700000000000000" pitchFamily="50" charset="0"/>
              </a:rPr>
              <a:t>COMPENSATION PLAN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DB117AB-388E-AF22-E543-A97A4FDF2C4D}"/>
              </a:ext>
            </a:extLst>
          </p:cNvPr>
          <p:cNvCxnSpPr>
            <a:cxnSpLocks/>
          </p:cNvCxnSpPr>
          <p:nvPr userDrawn="1"/>
        </p:nvCxnSpPr>
        <p:spPr>
          <a:xfrm>
            <a:off x="514446" y="523922"/>
            <a:ext cx="1167755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Placeholder 3" descr="A black and grey logo&#10;&#10;AI-generated content may be incorrect.">
            <a:extLst>
              <a:ext uri="{FF2B5EF4-FFF2-40B4-BE49-F238E27FC236}">
                <a16:creationId xmlns:a16="http://schemas.microsoft.com/office/drawing/2014/main" id="{6FEB741D-5FC3-7E05-136F-A8E3787E3A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12952" r="1760" b="12684"/>
          <a:stretch/>
        </p:blipFill>
        <p:spPr>
          <a:xfrm>
            <a:off x="773192" y="202341"/>
            <a:ext cx="1007408" cy="145471"/>
          </a:xfrm>
          <a:custGeom>
            <a:avLst/>
            <a:gdLst>
              <a:gd name="connsiteX0" fmla="*/ 0 w 5067302"/>
              <a:gd name="connsiteY0" fmla="*/ 0 h 5810156"/>
              <a:gd name="connsiteX1" fmla="*/ 5067302 w 5067302"/>
              <a:gd name="connsiteY1" fmla="*/ 0 h 5810156"/>
              <a:gd name="connsiteX2" fmla="*/ 5067302 w 5067302"/>
              <a:gd name="connsiteY2" fmla="*/ 5810156 h 5810156"/>
              <a:gd name="connsiteX3" fmla="*/ 0 w 5067302"/>
              <a:gd name="connsiteY3" fmla="*/ 5810156 h 581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302" h="5810156">
                <a:moveTo>
                  <a:pt x="0" y="0"/>
                </a:moveTo>
                <a:lnTo>
                  <a:pt x="5067302" y="0"/>
                </a:lnTo>
                <a:lnTo>
                  <a:pt x="5067302" y="5810156"/>
                </a:lnTo>
                <a:lnTo>
                  <a:pt x="0" y="5810156"/>
                </a:lnTo>
                <a:close/>
              </a:path>
            </a:pathLst>
          </a:custGeom>
        </p:spPr>
      </p:pic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5E0BF9AF-F31D-FD2F-F566-BC0CAB3395A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54151" y="2179999"/>
            <a:ext cx="4033667" cy="7568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Avenir Medium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F9F1F238-2972-A4B2-B6CC-1370305B43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654152" y="2936891"/>
            <a:ext cx="4033667" cy="34258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4572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2pPr>
            <a:lvl3pPr marL="9144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3pPr>
            <a:lvl4pPr marL="13716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4pPr>
            <a:lvl5pPr marL="18288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9748337C-B644-61E5-76FF-E88261D88D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6928" y="970172"/>
            <a:ext cx="5765046" cy="4467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 i="0">
                <a:solidFill>
                  <a:srgbClr val="008E3D"/>
                </a:solidFill>
                <a:latin typeface="Avenir Black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8E86ADF-F472-65A1-CB28-810395ADD0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22144" y="155968"/>
            <a:ext cx="1035446" cy="23821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900" b="0" i="0" spc="0">
                <a:latin typeface="Avenir" panose="02000503020000020003" pitchFamily="2" charset="0"/>
              </a:defRPr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Light" panose="020B0402020203020204" pitchFamily="34" charset="77"/>
                <a:ea typeface="Inter Medium" panose="02000603000000020004" pitchFamily="50" charset="0"/>
                <a:cs typeface="Inter Medium" panose="02000603000000020004" pitchFamily="50" charset="0"/>
              </a:rPr>
              <a:t>[DATE]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98F8F41D-1B65-ABF1-9BEB-BEFAACCD03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-399769" y="5535466"/>
            <a:ext cx="1399726" cy="2427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[SPEAKER NAME]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2ED70C1C-1E90-195F-BD08-76DE446A2A8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98655" y="4683204"/>
            <a:ext cx="2761870" cy="1947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4572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2pPr>
            <a:lvl3pPr marL="9144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3pPr>
            <a:lvl4pPr marL="13716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4pPr>
            <a:lvl5pPr marL="18288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BF0D9062-3383-D69C-0415-71451176EDD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937444" y="4683204"/>
            <a:ext cx="2761870" cy="1947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4572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2pPr>
            <a:lvl3pPr marL="9144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3pPr>
            <a:lvl4pPr marL="13716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4pPr>
            <a:lvl5pPr marL="18288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040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ED0D2F-AD35-66EA-B565-99A7FC92A51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124699" y="0"/>
            <a:ext cx="5067302" cy="6881446"/>
          </a:xfrm>
          <a:custGeom>
            <a:avLst/>
            <a:gdLst>
              <a:gd name="connsiteX0" fmla="*/ 0 w 5067302"/>
              <a:gd name="connsiteY0" fmla="*/ 0 h 5810156"/>
              <a:gd name="connsiteX1" fmla="*/ 5067302 w 5067302"/>
              <a:gd name="connsiteY1" fmla="*/ 0 h 5810156"/>
              <a:gd name="connsiteX2" fmla="*/ 5067302 w 5067302"/>
              <a:gd name="connsiteY2" fmla="*/ 5810156 h 5810156"/>
              <a:gd name="connsiteX3" fmla="*/ 0 w 5067302"/>
              <a:gd name="connsiteY3" fmla="*/ 5810156 h 581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302" h="5810156">
                <a:moveTo>
                  <a:pt x="0" y="0"/>
                </a:moveTo>
                <a:lnTo>
                  <a:pt x="5067302" y="0"/>
                </a:lnTo>
                <a:lnTo>
                  <a:pt x="5067302" y="5810156"/>
                </a:lnTo>
                <a:lnTo>
                  <a:pt x="0" y="58101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2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5344A49-1E40-6FC4-1F8C-D42841846520}"/>
              </a:ext>
            </a:extLst>
          </p:cNvPr>
          <p:cNvCxnSpPr>
            <a:cxnSpLocks/>
          </p:cNvCxnSpPr>
          <p:nvPr userDrawn="1"/>
        </p:nvCxnSpPr>
        <p:spPr>
          <a:xfrm>
            <a:off x="514446" y="523922"/>
            <a:ext cx="1167755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CDF6E0-AEA4-9BAC-532B-BDF648DC2633}"/>
              </a:ext>
            </a:extLst>
          </p:cNvPr>
          <p:cNvCxnSpPr>
            <a:cxnSpLocks/>
          </p:cNvCxnSpPr>
          <p:nvPr userDrawn="1"/>
        </p:nvCxnSpPr>
        <p:spPr>
          <a:xfrm>
            <a:off x="523923" y="3429000"/>
            <a:ext cx="660077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Placeholder 3" descr="A black and grey logo&#10;&#10;AI-generated content may be incorrect.">
            <a:extLst>
              <a:ext uri="{FF2B5EF4-FFF2-40B4-BE49-F238E27FC236}">
                <a16:creationId xmlns:a16="http://schemas.microsoft.com/office/drawing/2014/main" id="{87625E35-5900-DC7E-E897-28E8DC47AC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12952" r="1760" b="12684"/>
          <a:stretch/>
        </p:blipFill>
        <p:spPr>
          <a:xfrm>
            <a:off x="773192" y="202341"/>
            <a:ext cx="1007408" cy="145471"/>
          </a:xfrm>
          <a:custGeom>
            <a:avLst/>
            <a:gdLst>
              <a:gd name="connsiteX0" fmla="*/ 0 w 5067302"/>
              <a:gd name="connsiteY0" fmla="*/ 0 h 5810156"/>
              <a:gd name="connsiteX1" fmla="*/ 5067302 w 5067302"/>
              <a:gd name="connsiteY1" fmla="*/ 0 h 5810156"/>
              <a:gd name="connsiteX2" fmla="*/ 5067302 w 5067302"/>
              <a:gd name="connsiteY2" fmla="*/ 5810156 h 5810156"/>
              <a:gd name="connsiteX3" fmla="*/ 0 w 5067302"/>
              <a:gd name="connsiteY3" fmla="*/ 5810156 h 581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302" h="5810156">
                <a:moveTo>
                  <a:pt x="0" y="0"/>
                </a:moveTo>
                <a:lnTo>
                  <a:pt x="5067302" y="0"/>
                </a:lnTo>
                <a:lnTo>
                  <a:pt x="5067302" y="5810156"/>
                </a:lnTo>
                <a:lnTo>
                  <a:pt x="0" y="5810156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995CA29-8FE0-4770-949B-4CBE9AA17A61}"/>
              </a:ext>
            </a:extLst>
          </p:cNvPr>
          <p:cNvSpPr/>
          <p:nvPr userDrawn="1"/>
        </p:nvSpPr>
        <p:spPr>
          <a:xfrm>
            <a:off x="0" y="0"/>
            <a:ext cx="523921" cy="6881446"/>
          </a:xfrm>
          <a:prstGeom prst="rect">
            <a:avLst/>
          </a:prstGeom>
          <a:solidFill>
            <a:srgbClr val="008E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E3D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CB7501-A8BE-5071-4336-6076C1ADE7A2}"/>
              </a:ext>
            </a:extLst>
          </p:cNvPr>
          <p:cNvSpPr txBox="1"/>
          <p:nvPr userDrawn="1"/>
        </p:nvSpPr>
        <p:spPr>
          <a:xfrm rot="16200000">
            <a:off x="-464392" y="1036371"/>
            <a:ext cx="14985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ight" panose="020B0402020203020204" pitchFamily="34" charset="77"/>
                <a:ea typeface="Inter" panose="02000503000000020004" pitchFamily="2" charset="0"/>
                <a:cs typeface="Poppins SemiBold" panose="00000700000000000000" pitchFamily="50" charset="0"/>
              </a:rPr>
              <a:t>COMPENSATION PLAN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B936A2CF-01BE-B851-4FC2-D5CC10071E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35500" y="155968"/>
            <a:ext cx="1035446" cy="23821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900" b="0" i="0" spc="0">
                <a:latin typeface="Avenir" panose="02000503020000020003" pitchFamily="2" charset="0"/>
              </a:defRPr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Light" panose="020B0402020203020204" pitchFamily="34" charset="77"/>
                <a:ea typeface="Inter Medium" panose="02000603000000020004" pitchFamily="50" charset="0"/>
                <a:cs typeface="Inter Medium" panose="02000603000000020004" pitchFamily="50" charset="0"/>
              </a:rPr>
              <a:t>[DATE]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4877334-46D6-BD3C-5FBB-ECEF8B6C8A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66674" y="2187755"/>
            <a:ext cx="811642" cy="2427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HOST: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F6413956-B24E-7177-5EB2-97E925D203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66674" y="2903290"/>
            <a:ext cx="5440380" cy="2427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5B681184-6D2E-5C5B-07AE-9E6113092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-399769" y="5535466"/>
            <a:ext cx="1399726" cy="2427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[SPEAKER NAME]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FFFC1748-9A4D-D3D5-2469-66E0F64AFC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66674" y="2456524"/>
            <a:ext cx="5440380" cy="4467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 i="0">
                <a:solidFill>
                  <a:srgbClr val="008E3D"/>
                </a:solidFill>
                <a:latin typeface="Avenir Black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A62B348-5D5A-B2E5-9CA3-331B3CDFAA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02848" y="3712003"/>
            <a:ext cx="5404207" cy="26446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4572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2pPr>
            <a:lvl3pPr marL="9144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3pPr>
            <a:lvl4pPr marL="13716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4pPr>
            <a:lvl5pPr marL="18288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824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D350DEA-7460-C1FB-D87B-D3FE19F161F0}"/>
              </a:ext>
            </a:extLst>
          </p:cNvPr>
          <p:cNvSpPr/>
          <p:nvPr userDrawn="1"/>
        </p:nvSpPr>
        <p:spPr>
          <a:xfrm flipH="1">
            <a:off x="523921" y="0"/>
            <a:ext cx="11668079" cy="6881446"/>
          </a:xfrm>
          <a:prstGeom prst="rect">
            <a:avLst/>
          </a:prstGeom>
          <a:solidFill>
            <a:srgbClr val="008E3D">
              <a:alpha val="1025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E3D"/>
              </a:solidFill>
            </a:endParaRP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C3A4100-D9A9-E346-256C-945957086D0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124699" y="0"/>
            <a:ext cx="5067302" cy="6881446"/>
          </a:xfrm>
          <a:custGeom>
            <a:avLst/>
            <a:gdLst>
              <a:gd name="connsiteX0" fmla="*/ 0 w 5067302"/>
              <a:gd name="connsiteY0" fmla="*/ 0 h 5810156"/>
              <a:gd name="connsiteX1" fmla="*/ 5067302 w 5067302"/>
              <a:gd name="connsiteY1" fmla="*/ 0 h 5810156"/>
              <a:gd name="connsiteX2" fmla="*/ 5067302 w 5067302"/>
              <a:gd name="connsiteY2" fmla="*/ 5810156 h 5810156"/>
              <a:gd name="connsiteX3" fmla="*/ 0 w 5067302"/>
              <a:gd name="connsiteY3" fmla="*/ 5810156 h 581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302" h="5810156">
                <a:moveTo>
                  <a:pt x="0" y="0"/>
                </a:moveTo>
                <a:lnTo>
                  <a:pt x="5067302" y="0"/>
                </a:lnTo>
                <a:lnTo>
                  <a:pt x="5067302" y="5810156"/>
                </a:lnTo>
                <a:lnTo>
                  <a:pt x="0" y="58101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2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D602159-8B30-170D-17D4-C200A85608F8}"/>
              </a:ext>
            </a:extLst>
          </p:cNvPr>
          <p:cNvCxnSpPr>
            <a:cxnSpLocks/>
          </p:cNvCxnSpPr>
          <p:nvPr userDrawn="1"/>
        </p:nvCxnSpPr>
        <p:spPr>
          <a:xfrm>
            <a:off x="514446" y="523922"/>
            <a:ext cx="1167755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94A5A3-0CB7-C9DC-C1DF-181208C88F33}"/>
              </a:ext>
            </a:extLst>
          </p:cNvPr>
          <p:cNvCxnSpPr>
            <a:cxnSpLocks/>
          </p:cNvCxnSpPr>
          <p:nvPr userDrawn="1"/>
        </p:nvCxnSpPr>
        <p:spPr>
          <a:xfrm>
            <a:off x="523923" y="3429000"/>
            <a:ext cx="660077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Placeholder 3" descr="A black and grey logo&#10;&#10;AI-generated content may be incorrect.">
            <a:extLst>
              <a:ext uri="{FF2B5EF4-FFF2-40B4-BE49-F238E27FC236}">
                <a16:creationId xmlns:a16="http://schemas.microsoft.com/office/drawing/2014/main" id="{E1B78F27-B0E3-EB6B-1406-F681CC6657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12952" r="1760" b="12684"/>
          <a:stretch/>
        </p:blipFill>
        <p:spPr>
          <a:xfrm>
            <a:off x="773192" y="202341"/>
            <a:ext cx="1007408" cy="145471"/>
          </a:xfrm>
          <a:custGeom>
            <a:avLst/>
            <a:gdLst>
              <a:gd name="connsiteX0" fmla="*/ 0 w 5067302"/>
              <a:gd name="connsiteY0" fmla="*/ 0 h 5810156"/>
              <a:gd name="connsiteX1" fmla="*/ 5067302 w 5067302"/>
              <a:gd name="connsiteY1" fmla="*/ 0 h 5810156"/>
              <a:gd name="connsiteX2" fmla="*/ 5067302 w 5067302"/>
              <a:gd name="connsiteY2" fmla="*/ 5810156 h 5810156"/>
              <a:gd name="connsiteX3" fmla="*/ 0 w 5067302"/>
              <a:gd name="connsiteY3" fmla="*/ 5810156 h 581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302" h="5810156">
                <a:moveTo>
                  <a:pt x="0" y="0"/>
                </a:moveTo>
                <a:lnTo>
                  <a:pt x="5067302" y="0"/>
                </a:lnTo>
                <a:lnTo>
                  <a:pt x="5067302" y="5810156"/>
                </a:lnTo>
                <a:lnTo>
                  <a:pt x="0" y="5810156"/>
                </a:lnTo>
                <a:close/>
              </a:path>
            </a:pathLst>
          </a:cu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9902BA-A251-E024-E538-CF96F2EF3659}"/>
              </a:ext>
            </a:extLst>
          </p:cNvPr>
          <p:cNvSpPr txBox="1"/>
          <p:nvPr userDrawn="1"/>
        </p:nvSpPr>
        <p:spPr>
          <a:xfrm rot="16200000">
            <a:off x="-464392" y="1036371"/>
            <a:ext cx="14985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  <a:ea typeface="Inter" panose="02000503000000020004" pitchFamily="2" charset="0"/>
                <a:cs typeface="Poppins SemiBold" panose="00000700000000000000" pitchFamily="50" charset="0"/>
              </a:rPr>
              <a:t>COMPENSATION PLAN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8B3DE0D5-8829-89EA-6792-B40348CF5C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35500" y="155968"/>
            <a:ext cx="1035446" cy="23821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900" b="0" i="0" spc="0">
                <a:latin typeface="Avenir" panose="02000503020000020003" pitchFamily="2" charset="0"/>
              </a:defRPr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Light" panose="020B0402020203020204" pitchFamily="34" charset="77"/>
                <a:ea typeface="Inter Medium" panose="02000603000000020004" pitchFamily="50" charset="0"/>
                <a:cs typeface="Inter Medium" panose="02000603000000020004" pitchFamily="50" charset="0"/>
              </a:rPr>
              <a:t>[DATE]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9B5249E6-64AF-9F1F-C14E-A07DA0AD9C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66674" y="2187755"/>
            <a:ext cx="811642" cy="2427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HOST: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803F0D6-DB91-B0B6-8F58-5C53DAEF20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-399769" y="5535466"/>
            <a:ext cx="1399726" cy="2427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[SPEAKER NAME]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EC72572-4E5B-7ADB-1C75-3BE8F12A4C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66674" y="2456524"/>
            <a:ext cx="5440380" cy="4467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 i="0">
                <a:solidFill>
                  <a:srgbClr val="008E3D"/>
                </a:solidFill>
                <a:latin typeface="Avenir Black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FEBC4F1-D8FF-1A7C-BF57-43A84DDA1B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66674" y="2903290"/>
            <a:ext cx="5440380" cy="2427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481ABB9D-CECA-5349-2717-F9FEEE390C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02848" y="3712003"/>
            <a:ext cx="5404207" cy="26446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4572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2pPr>
            <a:lvl3pPr marL="9144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3pPr>
            <a:lvl4pPr marL="13716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4pPr>
            <a:lvl5pPr marL="18288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047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E5CA6C7-7518-B99F-49DB-1BEC2C7099ED}"/>
              </a:ext>
            </a:extLst>
          </p:cNvPr>
          <p:cNvCxnSpPr>
            <a:cxnSpLocks/>
          </p:cNvCxnSpPr>
          <p:nvPr userDrawn="1"/>
        </p:nvCxnSpPr>
        <p:spPr>
          <a:xfrm>
            <a:off x="514446" y="2362971"/>
            <a:ext cx="1167755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9FBC1E-E61B-F0FE-4C42-B6BAAD5DA2DB}"/>
              </a:ext>
            </a:extLst>
          </p:cNvPr>
          <p:cNvCxnSpPr>
            <a:cxnSpLocks/>
          </p:cNvCxnSpPr>
          <p:nvPr userDrawn="1"/>
        </p:nvCxnSpPr>
        <p:spPr>
          <a:xfrm>
            <a:off x="514446" y="1739852"/>
            <a:ext cx="1167755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F0C772F-109B-9192-DC7A-D8131521D3F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24699" y="0"/>
            <a:ext cx="5067301" cy="6881446"/>
          </a:xfrm>
          <a:custGeom>
            <a:avLst/>
            <a:gdLst>
              <a:gd name="connsiteX0" fmla="*/ 0 w 5067302"/>
              <a:gd name="connsiteY0" fmla="*/ 0 h 5810156"/>
              <a:gd name="connsiteX1" fmla="*/ 5067302 w 5067302"/>
              <a:gd name="connsiteY1" fmla="*/ 0 h 5810156"/>
              <a:gd name="connsiteX2" fmla="*/ 5067302 w 5067302"/>
              <a:gd name="connsiteY2" fmla="*/ 5810156 h 5810156"/>
              <a:gd name="connsiteX3" fmla="*/ 0 w 5067302"/>
              <a:gd name="connsiteY3" fmla="*/ 5810156 h 581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302" h="5810156">
                <a:moveTo>
                  <a:pt x="0" y="0"/>
                </a:moveTo>
                <a:lnTo>
                  <a:pt x="5067302" y="0"/>
                </a:lnTo>
                <a:lnTo>
                  <a:pt x="5067302" y="5810156"/>
                </a:lnTo>
                <a:lnTo>
                  <a:pt x="0" y="58101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2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ABB2BD-EC60-8A14-8AA4-8B8092D50900}"/>
              </a:ext>
            </a:extLst>
          </p:cNvPr>
          <p:cNvCxnSpPr>
            <a:cxnSpLocks/>
          </p:cNvCxnSpPr>
          <p:nvPr userDrawn="1"/>
        </p:nvCxnSpPr>
        <p:spPr>
          <a:xfrm>
            <a:off x="514446" y="523922"/>
            <a:ext cx="1167755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Placeholder 3" descr="A black and grey logo&#10;&#10;AI-generated content may be incorrect.">
            <a:extLst>
              <a:ext uri="{FF2B5EF4-FFF2-40B4-BE49-F238E27FC236}">
                <a16:creationId xmlns:a16="http://schemas.microsoft.com/office/drawing/2014/main" id="{2C70B1A1-D962-631F-E6C5-5894D330C2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12952" r="1760" b="12684"/>
          <a:stretch/>
        </p:blipFill>
        <p:spPr>
          <a:xfrm>
            <a:off x="773192" y="202341"/>
            <a:ext cx="1007408" cy="145471"/>
          </a:xfrm>
          <a:custGeom>
            <a:avLst/>
            <a:gdLst>
              <a:gd name="connsiteX0" fmla="*/ 0 w 5067302"/>
              <a:gd name="connsiteY0" fmla="*/ 0 h 5810156"/>
              <a:gd name="connsiteX1" fmla="*/ 5067302 w 5067302"/>
              <a:gd name="connsiteY1" fmla="*/ 0 h 5810156"/>
              <a:gd name="connsiteX2" fmla="*/ 5067302 w 5067302"/>
              <a:gd name="connsiteY2" fmla="*/ 5810156 h 5810156"/>
              <a:gd name="connsiteX3" fmla="*/ 0 w 5067302"/>
              <a:gd name="connsiteY3" fmla="*/ 5810156 h 581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302" h="5810156">
                <a:moveTo>
                  <a:pt x="0" y="0"/>
                </a:moveTo>
                <a:lnTo>
                  <a:pt x="5067302" y="0"/>
                </a:lnTo>
                <a:lnTo>
                  <a:pt x="5067302" y="5810156"/>
                </a:lnTo>
                <a:lnTo>
                  <a:pt x="0" y="5810156"/>
                </a:ln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428059A-0D59-50AA-F0B3-655A01AB07E7}"/>
              </a:ext>
            </a:extLst>
          </p:cNvPr>
          <p:cNvSpPr/>
          <p:nvPr userDrawn="1"/>
        </p:nvSpPr>
        <p:spPr>
          <a:xfrm>
            <a:off x="0" y="0"/>
            <a:ext cx="523921" cy="6881446"/>
          </a:xfrm>
          <a:prstGeom prst="rect">
            <a:avLst/>
          </a:prstGeom>
          <a:solidFill>
            <a:srgbClr val="008E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E3D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894947-2690-F42E-14C3-FE07E9A7A6AC}"/>
              </a:ext>
            </a:extLst>
          </p:cNvPr>
          <p:cNvSpPr txBox="1"/>
          <p:nvPr userDrawn="1"/>
        </p:nvSpPr>
        <p:spPr>
          <a:xfrm rot="16200000">
            <a:off x="-464392" y="1036371"/>
            <a:ext cx="14985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ight" panose="020B0402020203020204" pitchFamily="34" charset="77"/>
                <a:ea typeface="Inter" panose="02000503000000020004" pitchFamily="2" charset="0"/>
                <a:cs typeface="Poppins SemiBold" panose="00000700000000000000" pitchFamily="50" charset="0"/>
              </a:rPr>
              <a:t>COMPENSATION PLAN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0BCD7496-92CE-6CA4-D606-EC145C6839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35500" y="155968"/>
            <a:ext cx="1035446" cy="23821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900" b="0" i="0" spc="0">
                <a:latin typeface="Avenir" panose="02000503020000020003" pitchFamily="2" charset="0"/>
              </a:defRPr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Light" panose="020B0402020203020204" pitchFamily="34" charset="77"/>
                <a:ea typeface="Inter Medium" panose="02000603000000020004" pitchFamily="50" charset="0"/>
                <a:cs typeface="Inter Medium" panose="02000603000000020004" pitchFamily="50" charset="0"/>
              </a:rPr>
              <a:t>[DATE]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C7A268E5-65F8-DD5C-34E5-893ABF80C0B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2006" y="1887733"/>
            <a:ext cx="5765048" cy="3181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Avenir Medium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18B03728-493D-4D02-3A78-792292B49F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-399769" y="5535466"/>
            <a:ext cx="1399726" cy="2427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[SPEAKER NAME]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60EFFC2C-86D1-CFF7-EC86-BB4CE2EFC4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2006" y="2699923"/>
            <a:ext cx="5765047" cy="3664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D7649B21-09DF-DA16-769B-B4C3E06C44D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2007" y="3066361"/>
            <a:ext cx="5765047" cy="32903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4572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2pPr>
            <a:lvl3pPr marL="9144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3pPr>
            <a:lvl4pPr marL="13716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4pPr>
            <a:lvl5pPr marL="18288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5CA2FFC8-6C8C-CA48-5204-CAB14E1857E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3192" y="970172"/>
            <a:ext cx="5765046" cy="4467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 i="0">
                <a:solidFill>
                  <a:srgbClr val="008E3D"/>
                </a:solidFill>
                <a:latin typeface="Avenir Black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42048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E5CA6C7-7518-B99F-49DB-1BEC2C7099ED}"/>
              </a:ext>
            </a:extLst>
          </p:cNvPr>
          <p:cNvCxnSpPr>
            <a:cxnSpLocks/>
          </p:cNvCxnSpPr>
          <p:nvPr userDrawn="1"/>
        </p:nvCxnSpPr>
        <p:spPr>
          <a:xfrm>
            <a:off x="514446" y="2362971"/>
            <a:ext cx="1167755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9FBC1E-E61B-F0FE-4C42-B6BAAD5DA2DB}"/>
              </a:ext>
            </a:extLst>
          </p:cNvPr>
          <p:cNvCxnSpPr>
            <a:cxnSpLocks/>
          </p:cNvCxnSpPr>
          <p:nvPr userDrawn="1"/>
        </p:nvCxnSpPr>
        <p:spPr>
          <a:xfrm>
            <a:off x="514446" y="1739852"/>
            <a:ext cx="1167755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ABB2BD-EC60-8A14-8AA4-8B8092D50900}"/>
              </a:ext>
            </a:extLst>
          </p:cNvPr>
          <p:cNvCxnSpPr>
            <a:cxnSpLocks/>
          </p:cNvCxnSpPr>
          <p:nvPr userDrawn="1"/>
        </p:nvCxnSpPr>
        <p:spPr>
          <a:xfrm>
            <a:off x="514446" y="523922"/>
            <a:ext cx="1167755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Placeholder 3" descr="A black and grey logo&#10;&#10;AI-generated content may be incorrect.">
            <a:extLst>
              <a:ext uri="{FF2B5EF4-FFF2-40B4-BE49-F238E27FC236}">
                <a16:creationId xmlns:a16="http://schemas.microsoft.com/office/drawing/2014/main" id="{2C70B1A1-D962-631F-E6C5-5894D330C2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12952" r="1760" b="12684"/>
          <a:stretch/>
        </p:blipFill>
        <p:spPr>
          <a:xfrm>
            <a:off x="773192" y="202341"/>
            <a:ext cx="1007408" cy="145471"/>
          </a:xfrm>
          <a:custGeom>
            <a:avLst/>
            <a:gdLst>
              <a:gd name="connsiteX0" fmla="*/ 0 w 5067302"/>
              <a:gd name="connsiteY0" fmla="*/ 0 h 5810156"/>
              <a:gd name="connsiteX1" fmla="*/ 5067302 w 5067302"/>
              <a:gd name="connsiteY1" fmla="*/ 0 h 5810156"/>
              <a:gd name="connsiteX2" fmla="*/ 5067302 w 5067302"/>
              <a:gd name="connsiteY2" fmla="*/ 5810156 h 5810156"/>
              <a:gd name="connsiteX3" fmla="*/ 0 w 5067302"/>
              <a:gd name="connsiteY3" fmla="*/ 5810156 h 581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302" h="5810156">
                <a:moveTo>
                  <a:pt x="0" y="0"/>
                </a:moveTo>
                <a:lnTo>
                  <a:pt x="5067302" y="0"/>
                </a:lnTo>
                <a:lnTo>
                  <a:pt x="5067302" y="5810156"/>
                </a:lnTo>
                <a:lnTo>
                  <a:pt x="0" y="5810156"/>
                </a:ln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428059A-0D59-50AA-F0B3-655A01AB07E7}"/>
              </a:ext>
            </a:extLst>
          </p:cNvPr>
          <p:cNvSpPr/>
          <p:nvPr userDrawn="1"/>
        </p:nvSpPr>
        <p:spPr>
          <a:xfrm>
            <a:off x="0" y="0"/>
            <a:ext cx="523921" cy="6881446"/>
          </a:xfrm>
          <a:prstGeom prst="rect">
            <a:avLst/>
          </a:prstGeom>
          <a:solidFill>
            <a:srgbClr val="008E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E3D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894947-2690-F42E-14C3-FE07E9A7A6AC}"/>
              </a:ext>
            </a:extLst>
          </p:cNvPr>
          <p:cNvSpPr txBox="1"/>
          <p:nvPr userDrawn="1"/>
        </p:nvSpPr>
        <p:spPr>
          <a:xfrm rot="16200000">
            <a:off x="-464392" y="1036371"/>
            <a:ext cx="14985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ight" panose="020B0402020203020204" pitchFamily="34" charset="77"/>
                <a:ea typeface="Inter" panose="02000503000000020004" pitchFamily="2" charset="0"/>
                <a:cs typeface="Poppins SemiBold" panose="00000700000000000000" pitchFamily="50" charset="0"/>
              </a:rPr>
              <a:t>COMPENSATION PLAN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93E6053C-9D77-B26C-6297-D82FEEFD52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22144" y="155968"/>
            <a:ext cx="1035446" cy="23821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900" b="0" i="0" spc="0">
                <a:latin typeface="Avenir" panose="02000503020000020003" pitchFamily="2" charset="0"/>
              </a:defRPr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Light" panose="020B0402020203020204" pitchFamily="34" charset="77"/>
                <a:ea typeface="Inter Medium" panose="02000603000000020004" pitchFamily="50" charset="0"/>
                <a:cs typeface="Inter Medium" panose="02000603000000020004" pitchFamily="50" charset="0"/>
              </a:rPr>
              <a:t>[DATE]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EBFB11DF-9D3D-F567-C238-6908F9742FA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-399769" y="5535466"/>
            <a:ext cx="1399726" cy="2427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[SPEAKER NAME]</a:t>
            </a: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30641B53-1E4F-8587-5135-0A656A90CCE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2006" y="2766151"/>
            <a:ext cx="10715584" cy="35905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4572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2pPr>
            <a:lvl3pPr marL="9144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3pPr>
            <a:lvl4pPr marL="13716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4pPr>
            <a:lvl5pPr marL="18288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65F08C3-D718-8DEF-FEFF-3EBA66E090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2006" y="1935858"/>
            <a:ext cx="5765048" cy="3181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Avenir Medium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B760A703-08AE-55E1-C039-9C9C375100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3192" y="970172"/>
            <a:ext cx="5765046" cy="4467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 i="0">
                <a:solidFill>
                  <a:srgbClr val="008E3D"/>
                </a:solidFill>
                <a:latin typeface="Avenir Black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06799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ABB2BD-EC60-8A14-8AA4-8B8092D50900}"/>
              </a:ext>
            </a:extLst>
          </p:cNvPr>
          <p:cNvCxnSpPr>
            <a:cxnSpLocks/>
          </p:cNvCxnSpPr>
          <p:nvPr userDrawn="1"/>
        </p:nvCxnSpPr>
        <p:spPr>
          <a:xfrm>
            <a:off x="514446" y="523922"/>
            <a:ext cx="1167755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Placeholder 3" descr="A black and grey logo&#10;&#10;AI-generated content may be incorrect.">
            <a:extLst>
              <a:ext uri="{FF2B5EF4-FFF2-40B4-BE49-F238E27FC236}">
                <a16:creationId xmlns:a16="http://schemas.microsoft.com/office/drawing/2014/main" id="{2C70B1A1-D962-631F-E6C5-5894D330C2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12952" r="1760" b="12684"/>
          <a:stretch/>
        </p:blipFill>
        <p:spPr>
          <a:xfrm>
            <a:off x="773192" y="202341"/>
            <a:ext cx="1007408" cy="145471"/>
          </a:xfrm>
          <a:custGeom>
            <a:avLst/>
            <a:gdLst>
              <a:gd name="connsiteX0" fmla="*/ 0 w 5067302"/>
              <a:gd name="connsiteY0" fmla="*/ 0 h 5810156"/>
              <a:gd name="connsiteX1" fmla="*/ 5067302 w 5067302"/>
              <a:gd name="connsiteY1" fmla="*/ 0 h 5810156"/>
              <a:gd name="connsiteX2" fmla="*/ 5067302 w 5067302"/>
              <a:gd name="connsiteY2" fmla="*/ 5810156 h 5810156"/>
              <a:gd name="connsiteX3" fmla="*/ 0 w 5067302"/>
              <a:gd name="connsiteY3" fmla="*/ 5810156 h 581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302" h="5810156">
                <a:moveTo>
                  <a:pt x="0" y="0"/>
                </a:moveTo>
                <a:lnTo>
                  <a:pt x="5067302" y="0"/>
                </a:lnTo>
                <a:lnTo>
                  <a:pt x="5067302" y="5810156"/>
                </a:lnTo>
                <a:lnTo>
                  <a:pt x="0" y="5810156"/>
                </a:ln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428059A-0D59-50AA-F0B3-655A01AB07E7}"/>
              </a:ext>
            </a:extLst>
          </p:cNvPr>
          <p:cNvSpPr/>
          <p:nvPr userDrawn="1"/>
        </p:nvSpPr>
        <p:spPr>
          <a:xfrm>
            <a:off x="0" y="0"/>
            <a:ext cx="523921" cy="6881446"/>
          </a:xfrm>
          <a:prstGeom prst="rect">
            <a:avLst/>
          </a:prstGeom>
          <a:solidFill>
            <a:srgbClr val="008E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E3D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894947-2690-F42E-14C3-FE07E9A7A6AC}"/>
              </a:ext>
            </a:extLst>
          </p:cNvPr>
          <p:cNvSpPr txBox="1"/>
          <p:nvPr userDrawn="1"/>
        </p:nvSpPr>
        <p:spPr>
          <a:xfrm rot="16200000">
            <a:off x="-464392" y="1036371"/>
            <a:ext cx="14985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ight" panose="020B0402020203020204" pitchFamily="34" charset="77"/>
                <a:ea typeface="Inter" panose="02000503000000020004" pitchFamily="2" charset="0"/>
                <a:cs typeface="Poppins SemiBold" panose="00000700000000000000" pitchFamily="50" charset="0"/>
              </a:rPr>
              <a:t>COMPENSATION PLAN</a:t>
            </a:r>
          </a:p>
        </p:txBody>
      </p:sp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id="{FD8BB3D4-1E10-46F0-5FFA-CE4027AAC073}"/>
              </a:ext>
            </a:extLst>
          </p:cNvPr>
          <p:cNvSpPr/>
          <p:nvPr userDrawn="1"/>
        </p:nvSpPr>
        <p:spPr>
          <a:xfrm>
            <a:off x="8823614" y="2873363"/>
            <a:ext cx="1522525" cy="419902"/>
          </a:xfrm>
          <a:prstGeom prst="roundRect">
            <a:avLst>
              <a:gd name="adj" fmla="val 50000"/>
            </a:avLst>
          </a:prstGeom>
          <a:solidFill>
            <a:srgbClr val="008E3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B100AC-F954-16CF-A1DA-3096D2471F03}"/>
              </a:ext>
            </a:extLst>
          </p:cNvPr>
          <p:cNvSpPr/>
          <p:nvPr userDrawn="1"/>
        </p:nvSpPr>
        <p:spPr>
          <a:xfrm>
            <a:off x="4376762" y="1946383"/>
            <a:ext cx="4076699" cy="4076699"/>
          </a:xfrm>
          <a:prstGeom prst="rect">
            <a:avLst/>
          </a:prstGeom>
          <a:solidFill>
            <a:srgbClr val="008E3D">
              <a:alpha val="98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C1D58"/>
              </a:solidFill>
            </a:endParaRP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2925DB48-A8E6-8056-3B51-FDC2ABCFC96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46916" y="2316538"/>
            <a:ext cx="3336391" cy="3336391"/>
          </a:xfrm>
          <a:custGeom>
            <a:avLst/>
            <a:gdLst>
              <a:gd name="connsiteX0" fmla="*/ 0 w 3336391"/>
              <a:gd name="connsiteY0" fmla="*/ 0 h 3336391"/>
              <a:gd name="connsiteX1" fmla="*/ 3336391 w 3336391"/>
              <a:gd name="connsiteY1" fmla="*/ 0 h 3336391"/>
              <a:gd name="connsiteX2" fmla="*/ 3336391 w 3336391"/>
              <a:gd name="connsiteY2" fmla="*/ 3336391 h 3336391"/>
              <a:gd name="connsiteX3" fmla="*/ 0 w 3336391"/>
              <a:gd name="connsiteY3" fmla="*/ 3336391 h 333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6391" h="3336391">
                <a:moveTo>
                  <a:pt x="0" y="0"/>
                </a:moveTo>
                <a:lnTo>
                  <a:pt x="3336391" y="0"/>
                </a:lnTo>
                <a:lnTo>
                  <a:pt x="3336391" y="3336391"/>
                </a:lnTo>
                <a:lnTo>
                  <a:pt x="0" y="3336391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6303CFE8-3DE8-3B1B-E012-547915FC05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2006" y="1949875"/>
            <a:ext cx="3317483" cy="3181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Avenir Medium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AC14239-13C0-01CE-54BA-2E5B114992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22144" y="155968"/>
            <a:ext cx="1035446" cy="23821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900" b="0" i="0" spc="0">
                <a:latin typeface="Avenir" panose="02000503020000020003" pitchFamily="2" charset="0"/>
              </a:defRPr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Light" panose="020B0402020203020204" pitchFamily="34" charset="77"/>
                <a:ea typeface="Inter Medium" panose="02000603000000020004" pitchFamily="50" charset="0"/>
                <a:cs typeface="Inter Medium" panose="02000603000000020004" pitchFamily="50" charset="0"/>
              </a:rPr>
              <a:t>[DATE]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C90585BE-A842-8D03-B9A3-DEE6F7353B2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-399769" y="5535466"/>
            <a:ext cx="1399726" cy="2427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[SPEAKER NAME]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17C2CF9C-1785-0ADA-6BFE-0788F7A6BA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9684" y="1103464"/>
            <a:ext cx="4993494" cy="4467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 i="0">
                <a:solidFill>
                  <a:srgbClr val="008E3D"/>
                </a:solidFill>
                <a:latin typeface="Avenir Black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886ED518-794A-AC8C-57D8-4E609B9EE89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2006" y="2309931"/>
            <a:ext cx="3317483" cy="37065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4572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2pPr>
            <a:lvl3pPr marL="9144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3pPr>
            <a:lvl4pPr marL="13716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4pPr>
            <a:lvl5pPr marL="18288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D6EA3F79-37B7-FAB0-8128-F16E90C62B4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23614" y="3429001"/>
            <a:ext cx="3033697" cy="2587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1pPr>
            <a:lvl2pPr marL="45720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2pPr>
            <a:lvl3pPr marL="91440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3pPr>
            <a:lvl4pPr marL="137160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4FBF7C1-4D4F-ACDC-331C-A7269C7CCD0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69645" y="2944841"/>
            <a:ext cx="1030461" cy="3181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bg1"/>
                </a:solidFill>
                <a:latin typeface="Avenir Medium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INSET TEXT</a:t>
            </a:r>
          </a:p>
        </p:txBody>
      </p:sp>
    </p:spTree>
    <p:extLst>
      <p:ext uri="{BB962C8B-B14F-4D97-AF65-F5344CB8AC3E}">
        <p14:creationId xmlns:p14="http://schemas.microsoft.com/office/powerpoint/2010/main" val="235804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61A88C7-9C41-875C-6A78-8FC929D3793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124702" y="0"/>
            <a:ext cx="5067299" cy="6857999"/>
          </a:xfrm>
          <a:custGeom>
            <a:avLst/>
            <a:gdLst>
              <a:gd name="connsiteX0" fmla="*/ 0 w 5067299"/>
              <a:gd name="connsiteY0" fmla="*/ 0 h 6857999"/>
              <a:gd name="connsiteX1" fmla="*/ 5067299 w 5067299"/>
              <a:gd name="connsiteY1" fmla="*/ 0 h 6857999"/>
              <a:gd name="connsiteX2" fmla="*/ 5067299 w 5067299"/>
              <a:gd name="connsiteY2" fmla="*/ 6857999 h 6857999"/>
              <a:gd name="connsiteX3" fmla="*/ 0 w 5067299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299" h="6857999">
                <a:moveTo>
                  <a:pt x="0" y="0"/>
                </a:moveTo>
                <a:lnTo>
                  <a:pt x="5067299" y="0"/>
                </a:lnTo>
                <a:lnTo>
                  <a:pt x="50672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A8E1F7-0EC5-34B5-D547-CCA5F48BE7F8}"/>
              </a:ext>
            </a:extLst>
          </p:cNvPr>
          <p:cNvCxnSpPr>
            <a:cxnSpLocks/>
          </p:cNvCxnSpPr>
          <p:nvPr userDrawn="1"/>
        </p:nvCxnSpPr>
        <p:spPr>
          <a:xfrm>
            <a:off x="514446" y="523922"/>
            <a:ext cx="660077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Placeholder 3" descr="A black and grey logo&#10;&#10;AI-generated content may be incorrect.">
            <a:extLst>
              <a:ext uri="{FF2B5EF4-FFF2-40B4-BE49-F238E27FC236}">
                <a16:creationId xmlns:a16="http://schemas.microsoft.com/office/drawing/2014/main" id="{7D99420D-74D7-784C-0C37-019EA18617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12952" r="1760" b="12684"/>
          <a:stretch/>
        </p:blipFill>
        <p:spPr>
          <a:xfrm>
            <a:off x="773192" y="202341"/>
            <a:ext cx="1007408" cy="145471"/>
          </a:xfrm>
          <a:custGeom>
            <a:avLst/>
            <a:gdLst>
              <a:gd name="connsiteX0" fmla="*/ 0 w 5067302"/>
              <a:gd name="connsiteY0" fmla="*/ 0 h 5810156"/>
              <a:gd name="connsiteX1" fmla="*/ 5067302 w 5067302"/>
              <a:gd name="connsiteY1" fmla="*/ 0 h 5810156"/>
              <a:gd name="connsiteX2" fmla="*/ 5067302 w 5067302"/>
              <a:gd name="connsiteY2" fmla="*/ 5810156 h 5810156"/>
              <a:gd name="connsiteX3" fmla="*/ 0 w 5067302"/>
              <a:gd name="connsiteY3" fmla="*/ 5810156 h 581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302" h="5810156">
                <a:moveTo>
                  <a:pt x="0" y="0"/>
                </a:moveTo>
                <a:lnTo>
                  <a:pt x="5067302" y="0"/>
                </a:lnTo>
                <a:lnTo>
                  <a:pt x="5067302" y="5810156"/>
                </a:lnTo>
                <a:lnTo>
                  <a:pt x="0" y="5810156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F94AC05-A087-7EC0-99B9-B2D1345479BE}"/>
              </a:ext>
            </a:extLst>
          </p:cNvPr>
          <p:cNvSpPr/>
          <p:nvPr userDrawn="1"/>
        </p:nvSpPr>
        <p:spPr>
          <a:xfrm>
            <a:off x="0" y="0"/>
            <a:ext cx="523921" cy="6881446"/>
          </a:xfrm>
          <a:prstGeom prst="rect">
            <a:avLst/>
          </a:prstGeom>
          <a:solidFill>
            <a:srgbClr val="008E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E3D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5B88E2-0226-59E9-75BC-93E6EC2CC3BA}"/>
              </a:ext>
            </a:extLst>
          </p:cNvPr>
          <p:cNvSpPr txBox="1"/>
          <p:nvPr userDrawn="1"/>
        </p:nvSpPr>
        <p:spPr>
          <a:xfrm rot="16200000">
            <a:off x="-464392" y="1036371"/>
            <a:ext cx="14985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ight" panose="020B0402020203020204" pitchFamily="34" charset="77"/>
                <a:ea typeface="Inter" panose="02000503000000020004" pitchFamily="2" charset="0"/>
                <a:cs typeface="Poppins SemiBold" panose="00000700000000000000" pitchFamily="50" charset="0"/>
              </a:rPr>
              <a:t>COMPENSATION PLAN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DB7D1F64-CA41-D5FB-2C22-4B8C7CC643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35500" y="155968"/>
            <a:ext cx="1035446" cy="23821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900" b="0" i="0" spc="0">
                <a:latin typeface="Avenir" panose="02000503020000020003" pitchFamily="2" charset="0"/>
              </a:defRPr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Light" panose="020B0402020203020204" pitchFamily="34" charset="77"/>
                <a:ea typeface="Inter Medium" panose="02000603000000020004" pitchFamily="50" charset="0"/>
                <a:cs typeface="Inter Medium" panose="02000603000000020004" pitchFamily="50" charset="0"/>
              </a:rPr>
              <a:t>[DATE]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7836FC7-E368-5F9A-1163-341AA0B80F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-399769" y="5535466"/>
            <a:ext cx="1399726" cy="2427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[SPEAKER NAME]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9C5E517-8F57-BB97-BA2D-22DE7AD5FF8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66674" y="2168412"/>
            <a:ext cx="813380" cy="4467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 i="0">
                <a:solidFill>
                  <a:srgbClr val="008E3D"/>
                </a:solidFill>
                <a:latin typeface="Avenir Black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01.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53C89118-20C1-EFEE-6F6E-FCE23587F80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622808" y="2174706"/>
            <a:ext cx="4248138" cy="1104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4572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2pPr>
            <a:lvl3pPr marL="9144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3pPr>
            <a:lvl4pPr marL="13716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4pPr>
            <a:lvl5pPr marL="18288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4053DD2-0BAF-C028-53FE-18E2220A97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6674" y="2690183"/>
            <a:ext cx="1146038" cy="2319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00" b="1" i="0">
                <a:solidFill>
                  <a:schemeClr val="tx1"/>
                </a:solidFill>
                <a:latin typeface="Avenir Medium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699DFFFA-E94F-D1A2-DB2A-C28FE78AAD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56440" y="3637039"/>
            <a:ext cx="813380" cy="4467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 i="0">
                <a:solidFill>
                  <a:srgbClr val="008E3D"/>
                </a:solidFill>
                <a:latin typeface="Avenir Black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02.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1ED06737-4205-4D1B-F062-ED79583E039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612574" y="3643333"/>
            <a:ext cx="4248138" cy="1104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4572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2pPr>
            <a:lvl3pPr marL="9144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3pPr>
            <a:lvl4pPr marL="13716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4pPr>
            <a:lvl5pPr marL="18288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D96D71A-CB6B-BA2F-0772-1BEEBFFFBB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56440" y="4158810"/>
            <a:ext cx="1146038" cy="2319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00" b="1" i="0">
                <a:solidFill>
                  <a:schemeClr val="tx1"/>
                </a:solidFill>
                <a:latin typeface="Avenir Medium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4EA5C50D-5B94-17DD-2504-ECB1B27FAF3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56440" y="5105666"/>
            <a:ext cx="813380" cy="4467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 i="0">
                <a:solidFill>
                  <a:srgbClr val="008E3D"/>
                </a:solidFill>
                <a:latin typeface="Avenir Black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03.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96971DF8-B519-F387-BE78-E363B560BD4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612574" y="5111960"/>
            <a:ext cx="4248138" cy="1104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4572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2pPr>
            <a:lvl3pPr marL="9144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3pPr>
            <a:lvl4pPr marL="13716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4pPr>
            <a:lvl5pPr marL="18288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25FB1557-7469-24BC-E69F-A6E2B2463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56440" y="5627437"/>
            <a:ext cx="1146038" cy="2319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00" b="1" i="0">
                <a:solidFill>
                  <a:schemeClr val="tx1"/>
                </a:solidFill>
                <a:latin typeface="Avenir Medium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SUB HEADLINE</a:t>
            </a:r>
          </a:p>
        </p:txBody>
      </p:sp>
    </p:spTree>
    <p:extLst>
      <p:ext uri="{BB962C8B-B14F-4D97-AF65-F5344CB8AC3E}">
        <p14:creationId xmlns:p14="http://schemas.microsoft.com/office/powerpoint/2010/main" val="200961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A8E1F7-0EC5-34B5-D547-CCA5F48BE7F8}"/>
              </a:ext>
            </a:extLst>
          </p:cNvPr>
          <p:cNvCxnSpPr>
            <a:cxnSpLocks/>
          </p:cNvCxnSpPr>
          <p:nvPr userDrawn="1"/>
        </p:nvCxnSpPr>
        <p:spPr>
          <a:xfrm>
            <a:off x="514446" y="523922"/>
            <a:ext cx="660077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Placeholder 3" descr="A black and grey logo&#10;&#10;AI-generated content may be incorrect.">
            <a:extLst>
              <a:ext uri="{FF2B5EF4-FFF2-40B4-BE49-F238E27FC236}">
                <a16:creationId xmlns:a16="http://schemas.microsoft.com/office/drawing/2014/main" id="{7D99420D-74D7-784C-0C37-019EA18617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12952" r="1760" b="12684"/>
          <a:stretch/>
        </p:blipFill>
        <p:spPr>
          <a:xfrm>
            <a:off x="773192" y="202341"/>
            <a:ext cx="1007408" cy="145471"/>
          </a:xfrm>
          <a:custGeom>
            <a:avLst/>
            <a:gdLst>
              <a:gd name="connsiteX0" fmla="*/ 0 w 5067302"/>
              <a:gd name="connsiteY0" fmla="*/ 0 h 5810156"/>
              <a:gd name="connsiteX1" fmla="*/ 5067302 w 5067302"/>
              <a:gd name="connsiteY1" fmla="*/ 0 h 5810156"/>
              <a:gd name="connsiteX2" fmla="*/ 5067302 w 5067302"/>
              <a:gd name="connsiteY2" fmla="*/ 5810156 h 5810156"/>
              <a:gd name="connsiteX3" fmla="*/ 0 w 5067302"/>
              <a:gd name="connsiteY3" fmla="*/ 5810156 h 581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302" h="5810156">
                <a:moveTo>
                  <a:pt x="0" y="0"/>
                </a:moveTo>
                <a:lnTo>
                  <a:pt x="5067302" y="0"/>
                </a:lnTo>
                <a:lnTo>
                  <a:pt x="5067302" y="5810156"/>
                </a:lnTo>
                <a:lnTo>
                  <a:pt x="0" y="5810156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F94AC05-A087-7EC0-99B9-B2D1345479BE}"/>
              </a:ext>
            </a:extLst>
          </p:cNvPr>
          <p:cNvSpPr/>
          <p:nvPr userDrawn="1"/>
        </p:nvSpPr>
        <p:spPr>
          <a:xfrm>
            <a:off x="0" y="0"/>
            <a:ext cx="523921" cy="6881446"/>
          </a:xfrm>
          <a:prstGeom prst="rect">
            <a:avLst/>
          </a:prstGeom>
          <a:solidFill>
            <a:srgbClr val="008E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E3D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5B88E2-0226-59E9-75BC-93E6EC2CC3BA}"/>
              </a:ext>
            </a:extLst>
          </p:cNvPr>
          <p:cNvSpPr txBox="1"/>
          <p:nvPr userDrawn="1"/>
        </p:nvSpPr>
        <p:spPr>
          <a:xfrm rot="16200000">
            <a:off x="-464392" y="1036371"/>
            <a:ext cx="14985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ight" panose="020B0402020203020204" pitchFamily="34" charset="77"/>
                <a:ea typeface="Inter" panose="02000503000000020004" pitchFamily="2" charset="0"/>
                <a:cs typeface="Poppins SemiBold" panose="00000700000000000000" pitchFamily="50" charset="0"/>
              </a:rPr>
              <a:t>COMPENSATION PLAN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44B0C3-1F25-72B1-B3F4-A21C7780CF14}"/>
              </a:ext>
            </a:extLst>
          </p:cNvPr>
          <p:cNvCxnSpPr>
            <a:cxnSpLocks/>
          </p:cNvCxnSpPr>
          <p:nvPr userDrawn="1"/>
        </p:nvCxnSpPr>
        <p:spPr>
          <a:xfrm>
            <a:off x="514446" y="523922"/>
            <a:ext cx="1167755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93854E01-1B5A-604E-C889-C68B186CFA5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3923" y="523922"/>
            <a:ext cx="4892334" cy="6334077"/>
          </a:xfrm>
          <a:custGeom>
            <a:avLst/>
            <a:gdLst>
              <a:gd name="connsiteX0" fmla="*/ 0 w 4352873"/>
              <a:gd name="connsiteY0" fmla="*/ 0 h 4648199"/>
              <a:gd name="connsiteX1" fmla="*/ 4352873 w 4352873"/>
              <a:gd name="connsiteY1" fmla="*/ 0 h 4648199"/>
              <a:gd name="connsiteX2" fmla="*/ 4352873 w 4352873"/>
              <a:gd name="connsiteY2" fmla="*/ 4648199 h 4648199"/>
              <a:gd name="connsiteX3" fmla="*/ 0 w 4352873"/>
              <a:gd name="connsiteY3" fmla="*/ 4648199 h 464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873" h="4648199">
                <a:moveTo>
                  <a:pt x="0" y="0"/>
                </a:moveTo>
                <a:lnTo>
                  <a:pt x="4352873" y="0"/>
                </a:lnTo>
                <a:lnTo>
                  <a:pt x="4352873" y="4648199"/>
                </a:lnTo>
                <a:lnTo>
                  <a:pt x="0" y="4648199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pic>
        <p:nvPicPr>
          <p:cNvPr id="29" name="Picture Placeholder 3" descr="A black and grey logo&#10;&#10;AI-generated content may be incorrect.">
            <a:extLst>
              <a:ext uri="{FF2B5EF4-FFF2-40B4-BE49-F238E27FC236}">
                <a16:creationId xmlns:a16="http://schemas.microsoft.com/office/drawing/2014/main" id="{FF2011A0-BEEE-901B-C4FB-99157C2D65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12952" r="1760" b="12684"/>
          <a:stretch/>
        </p:blipFill>
        <p:spPr>
          <a:xfrm>
            <a:off x="773192" y="202341"/>
            <a:ext cx="1007408" cy="145471"/>
          </a:xfrm>
          <a:custGeom>
            <a:avLst/>
            <a:gdLst>
              <a:gd name="connsiteX0" fmla="*/ 0 w 5067302"/>
              <a:gd name="connsiteY0" fmla="*/ 0 h 5810156"/>
              <a:gd name="connsiteX1" fmla="*/ 5067302 w 5067302"/>
              <a:gd name="connsiteY1" fmla="*/ 0 h 5810156"/>
              <a:gd name="connsiteX2" fmla="*/ 5067302 w 5067302"/>
              <a:gd name="connsiteY2" fmla="*/ 5810156 h 5810156"/>
              <a:gd name="connsiteX3" fmla="*/ 0 w 5067302"/>
              <a:gd name="connsiteY3" fmla="*/ 5810156 h 581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302" h="5810156">
                <a:moveTo>
                  <a:pt x="0" y="0"/>
                </a:moveTo>
                <a:lnTo>
                  <a:pt x="5067302" y="0"/>
                </a:lnTo>
                <a:lnTo>
                  <a:pt x="5067302" y="5810156"/>
                </a:lnTo>
                <a:lnTo>
                  <a:pt x="0" y="5810156"/>
                </a:lnTo>
                <a:close/>
              </a:path>
            </a:pathLst>
          </a:custGeom>
        </p:spPr>
      </p:pic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33B8E4C1-FF01-7627-C627-40D4923BE8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22144" y="155968"/>
            <a:ext cx="1035446" cy="23821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900" b="0" i="0" spc="0">
                <a:latin typeface="Avenir" panose="02000503020000020003" pitchFamily="2" charset="0"/>
              </a:defRPr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Light" panose="020B0402020203020204" pitchFamily="34" charset="77"/>
                <a:ea typeface="Inter Medium" panose="02000603000000020004" pitchFamily="50" charset="0"/>
                <a:cs typeface="Inter Medium" panose="02000603000000020004" pitchFamily="50" charset="0"/>
              </a:rPr>
              <a:t>[DATE]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5577706F-1D17-1FD3-658C-6763B21F7D5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-399769" y="5535466"/>
            <a:ext cx="1399726" cy="2427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[SPEAKER NAME]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73ACD919-B009-0D44-FB41-9E8B0CCB79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03029" y="1441486"/>
            <a:ext cx="5765048" cy="3181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Avenir Medium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0881FB53-B61B-5D3B-BCB8-14D452CD94E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03030" y="1901044"/>
            <a:ext cx="5765047" cy="43456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4572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2pPr>
            <a:lvl3pPr marL="9144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3pPr>
            <a:lvl4pPr marL="13716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4pPr>
            <a:lvl5pPr marL="18288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68C705B5-D972-3BA1-E772-A6CEC0291FF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03029" y="970172"/>
            <a:ext cx="5765046" cy="4467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 i="0">
                <a:solidFill>
                  <a:srgbClr val="008E3D"/>
                </a:solidFill>
                <a:latin typeface="Avenir Black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86180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8EDA5B-CC46-3F05-D93C-E1E4D87B7D1B}"/>
              </a:ext>
            </a:extLst>
          </p:cNvPr>
          <p:cNvSpPr/>
          <p:nvPr userDrawn="1"/>
        </p:nvSpPr>
        <p:spPr>
          <a:xfrm>
            <a:off x="523921" y="0"/>
            <a:ext cx="11663578" cy="6858000"/>
          </a:xfrm>
          <a:prstGeom prst="rect">
            <a:avLst/>
          </a:prstGeom>
          <a:gradFill flip="none" rotWithShape="1">
            <a:gsLst>
              <a:gs pos="0">
                <a:srgbClr val="008E3D">
                  <a:alpha val="12555"/>
                </a:srgbClr>
              </a:gs>
              <a:gs pos="99000">
                <a:srgbClr val="008E3D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94F9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ABB2BD-EC60-8A14-8AA4-8B8092D50900}"/>
              </a:ext>
            </a:extLst>
          </p:cNvPr>
          <p:cNvCxnSpPr>
            <a:cxnSpLocks/>
          </p:cNvCxnSpPr>
          <p:nvPr userDrawn="1"/>
        </p:nvCxnSpPr>
        <p:spPr>
          <a:xfrm>
            <a:off x="514446" y="523922"/>
            <a:ext cx="1167755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Placeholder 3" descr="A black and grey logo&#10;&#10;AI-generated content may be incorrect.">
            <a:extLst>
              <a:ext uri="{FF2B5EF4-FFF2-40B4-BE49-F238E27FC236}">
                <a16:creationId xmlns:a16="http://schemas.microsoft.com/office/drawing/2014/main" id="{2C70B1A1-D962-631F-E6C5-5894D330C2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12952" r="1760" b="12684"/>
          <a:stretch/>
        </p:blipFill>
        <p:spPr>
          <a:xfrm>
            <a:off x="773192" y="202341"/>
            <a:ext cx="1007408" cy="145471"/>
          </a:xfrm>
          <a:custGeom>
            <a:avLst/>
            <a:gdLst>
              <a:gd name="connsiteX0" fmla="*/ 0 w 5067302"/>
              <a:gd name="connsiteY0" fmla="*/ 0 h 5810156"/>
              <a:gd name="connsiteX1" fmla="*/ 5067302 w 5067302"/>
              <a:gd name="connsiteY1" fmla="*/ 0 h 5810156"/>
              <a:gd name="connsiteX2" fmla="*/ 5067302 w 5067302"/>
              <a:gd name="connsiteY2" fmla="*/ 5810156 h 5810156"/>
              <a:gd name="connsiteX3" fmla="*/ 0 w 5067302"/>
              <a:gd name="connsiteY3" fmla="*/ 5810156 h 581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302" h="5810156">
                <a:moveTo>
                  <a:pt x="0" y="0"/>
                </a:moveTo>
                <a:lnTo>
                  <a:pt x="5067302" y="0"/>
                </a:lnTo>
                <a:lnTo>
                  <a:pt x="5067302" y="5810156"/>
                </a:lnTo>
                <a:lnTo>
                  <a:pt x="0" y="5810156"/>
                </a:ln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428059A-0D59-50AA-F0B3-655A01AB07E7}"/>
              </a:ext>
            </a:extLst>
          </p:cNvPr>
          <p:cNvSpPr/>
          <p:nvPr userDrawn="1"/>
        </p:nvSpPr>
        <p:spPr>
          <a:xfrm>
            <a:off x="0" y="0"/>
            <a:ext cx="523921" cy="6881446"/>
          </a:xfrm>
          <a:prstGeom prst="rect">
            <a:avLst/>
          </a:prstGeom>
          <a:solidFill>
            <a:srgbClr val="008E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E3D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894947-2690-F42E-14C3-FE07E9A7A6AC}"/>
              </a:ext>
            </a:extLst>
          </p:cNvPr>
          <p:cNvSpPr txBox="1"/>
          <p:nvPr userDrawn="1"/>
        </p:nvSpPr>
        <p:spPr>
          <a:xfrm rot="16200000">
            <a:off x="-464392" y="1036371"/>
            <a:ext cx="14985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ight" panose="020B0402020203020204" pitchFamily="34" charset="77"/>
                <a:ea typeface="Inter" panose="02000503000000020004" pitchFamily="2" charset="0"/>
                <a:cs typeface="Poppins SemiBold" panose="00000700000000000000" pitchFamily="50" charset="0"/>
              </a:rPr>
              <a:t>COMPENSATION PLAN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BC4BE2-D205-DC80-B6A5-8B45E380B1A5}"/>
              </a:ext>
            </a:extLst>
          </p:cNvPr>
          <p:cNvCxnSpPr>
            <a:cxnSpLocks/>
          </p:cNvCxnSpPr>
          <p:nvPr userDrawn="1"/>
        </p:nvCxnSpPr>
        <p:spPr>
          <a:xfrm>
            <a:off x="514446" y="523922"/>
            <a:ext cx="11673055" cy="0"/>
          </a:xfrm>
          <a:prstGeom prst="line">
            <a:avLst/>
          </a:prstGeom>
          <a:ln>
            <a:solidFill>
              <a:schemeClr val="bg1">
                <a:alpha val="1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C9E43D7-457E-715C-F6E2-18274F5631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22144" y="155968"/>
            <a:ext cx="1035446" cy="23821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900" b="0" i="0" spc="0">
                <a:latin typeface="Avenir" panose="02000503020000020003" pitchFamily="2" charset="0"/>
              </a:defRPr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Light" panose="020B0402020203020204" pitchFamily="34" charset="77"/>
                <a:ea typeface="Inter Medium" panose="02000603000000020004" pitchFamily="50" charset="0"/>
                <a:cs typeface="Inter Medium" panose="02000603000000020004" pitchFamily="50" charset="0"/>
              </a:rPr>
              <a:t>[DATE]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9D44BCBE-285D-140C-F0CB-EBA2B4AD2CA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-399769" y="5535466"/>
            <a:ext cx="1399726" cy="2427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[SPEAKER NAME]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E2F50930-364C-8086-09C7-6476FEA60F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192" y="1441486"/>
            <a:ext cx="5765048" cy="3181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Avenir Medium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D686EB5E-DC66-0760-FB95-3608A8ADAE3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73193" y="1901044"/>
            <a:ext cx="5765047" cy="43456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4572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2pPr>
            <a:lvl3pPr marL="9144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3pPr>
            <a:lvl4pPr marL="13716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4pPr>
            <a:lvl5pPr marL="18288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65E7BC81-FC15-B753-4A10-0D592F279E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92249" y="1906381"/>
            <a:ext cx="2324408" cy="3181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>
                <a:solidFill>
                  <a:schemeClr val="tx1"/>
                </a:solidFill>
                <a:latin typeface="Avenir Black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FE910404-F491-06DD-686E-A9F545ADC93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792251" y="2224576"/>
            <a:ext cx="2324408" cy="12909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4572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2pPr>
            <a:lvl3pPr marL="9144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3pPr>
            <a:lvl4pPr marL="13716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4pPr>
            <a:lvl5pPr marL="18288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EFB29B3B-C4B7-439C-7F4D-9C78AA39F5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00381" y="3797204"/>
            <a:ext cx="2324408" cy="3181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>
                <a:solidFill>
                  <a:schemeClr val="tx1"/>
                </a:solidFill>
                <a:latin typeface="Avenir Black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3983EF83-FDF8-5C4F-E985-3788ACDD99E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800383" y="4115399"/>
            <a:ext cx="2324408" cy="12909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4572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2pPr>
            <a:lvl3pPr marL="9144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3pPr>
            <a:lvl4pPr marL="13716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4pPr>
            <a:lvl5pPr marL="18288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1B3E7487-A00C-BF31-ACC8-5D33E3A9F1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9940" y="1901044"/>
            <a:ext cx="2324408" cy="3181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>
                <a:solidFill>
                  <a:schemeClr val="tx1"/>
                </a:solidFill>
                <a:latin typeface="Avenir Black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18CFA717-CF08-3048-347C-94DA0D0B625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359942" y="2219239"/>
            <a:ext cx="2324408" cy="12909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4572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2pPr>
            <a:lvl3pPr marL="9144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3pPr>
            <a:lvl4pPr marL="13716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4pPr>
            <a:lvl5pPr marL="18288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7" name="Text Placeholder 18">
            <a:extLst>
              <a:ext uri="{FF2B5EF4-FFF2-40B4-BE49-F238E27FC236}">
                <a16:creationId xmlns:a16="http://schemas.microsoft.com/office/drawing/2014/main" id="{CE3A91F4-DCB9-FE85-8C43-8104E7A19E3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68072" y="3791867"/>
            <a:ext cx="2324408" cy="3181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>
                <a:solidFill>
                  <a:schemeClr val="tx1"/>
                </a:solidFill>
                <a:latin typeface="Avenir Black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94C93D02-A6DF-D86A-DC85-D0B026961A0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368074" y="4110062"/>
            <a:ext cx="2324408" cy="12909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1pPr>
            <a:lvl2pPr marL="4572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2pPr>
            <a:lvl3pPr marL="9144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3pPr>
            <a:lvl4pPr marL="13716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4pPr>
            <a:lvl5pPr marL="18288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0" name="Text Placeholder 18">
            <a:extLst>
              <a:ext uri="{FF2B5EF4-FFF2-40B4-BE49-F238E27FC236}">
                <a16:creationId xmlns:a16="http://schemas.microsoft.com/office/drawing/2014/main" id="{F81E2A4D-6863-978B-DF4F-B846ACB139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3192" y="970172"/>
            <a:ext cx="5765046" cy="4467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 i="0">
                <a:solidFill>
                  <a:srgbClr val="008E3D"/>
                </a:solidFill>
                <a:latin typeface="Avenir Black" panose="02000503020000020003" pitchFamily="2" charset="0"/>
              </a:defRPr>
            </a:lvl1pPr>
            <a:lvl2pPr marL="457200" indent="0" algn="l">
              <a:buNone/>
              <a:defRPr sz="1200" b="0" i="0">
                <a:latin typeface="Avenir" panose="02000503020000020003" pitchFamily="2" charset="0"/>
              </a:defRPr>
            </a:lvl2pPr>
            <a:lvl3pPr marL="914400" indent="0" algn="l">
              <a:buNone/>
              <a:defRPr sz="1200" b="0" i="0">
                <a:latin typeface="Avenir" panose="02000503020000020003" pitchFamily="2" charset="0"/>
              </a:defRPr>
            </a:lvl3pPr>
            <a:lvl4pPr marL="1371600" indent="0" algn="l">
              <a:buNone/>
              <a:defRPr sz="1200" b="0" i="0">
                <a:latin typeface="Avenir" panose="02000503020000020003" pitchFamily="2" charset="0"/>
              </a:defRPr>
            </a:lvl4pPr>
            <a:lvl5pPr marL="1828800" indent="0" algn="l">
              <a:buNone/>
              <a:defRPr sz="1200"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49411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59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7" r:id="rId2"/>
    <p:sldLayoutId id="2147483748" r:id="rId3"/>
    <p:sldLayoutId id="2147483749" r:id="rId4"/>
    <p:sldLayoutId id="2147483771" r:id="rId5"/>
    <p:sldLayoutId id="2147483772" r:id="rId6"/>
    <p:sldLayoutId id="2147483750" r:id="rId7"/>
    <p:sldLayoutId id="2147483773" r:id="rId8"/>
    <p:sldLayoutId id="2147483774" r:id="rId9"/>
    <p:sldLayoutId id="2147483775" r:id="rId10"/>
    <p:sldLayoutId id="2147483776" r:id="rId11"/>
    <p:sldLayoutId id="214748375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576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8A2BB-A282-6828-D376-6D8429121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562F48-0B8E-E08A-8F46-3099EE797F4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9566" y="2104008"/>
            <a:ext cx="5841247" cy="3828029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b="1" dirty="0"/>
              <a:t>Объёмные ветки</a:t>
            </a:r>
            <a:r>
              <a:rPr lang="ru-RU" dirty="0"/>
              <a:t> — количество лично спонсированных Бренд-Партнёров (уровень 1 регистрационной структуры), которые достигли или превысили требуемый уровень Общего объёма структуры (</a:t>
            </a:r>
            <a:r>
              <a:rPr lang="pl-PL" dirty="0"/>
              <a:t>TDV) </a:t>
            </a:r>
            <a:r>
              <a:rPr lang="ru-RU" dirty="0"/>
              <a:t>для получения определённого ранга.</a:t>
            </a:r>
            <a:endParaRPr lang="pl" b="0" i="0" u="none" baseline="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l" rtl="0">
              <a:spcBef>
                <a:spcPts val="0"/>
              </a:spcBef>
            </a:pPr>
            <a:endParaRPr lang="pl" sz="80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b="1" dirty="0"/>
              <a:t>Пример:</a:t>
            </a:r>
            <a:r>
              <a:rPr lang="ru-RU" dirty="0"/>
              <a:t> У меня есть 3 лично спонсированных Бренд-Партнёра. Каждый из них имеет как минимум 2000 </a:t>
            </a:r>
            <a:r>
              <a:rPr lang="pl-PL" dirty="0"/>
              <a:t>TDV. </a:t>
            </a:r>
            <a:r>
              <a:rPr lang="ru-RU" dirty="0"/>
              <a:t>Это означает, что я выполняю требование по количеству объёмных веток для ранга 2-</a:t>
            </a:r>
            <a:r>
              <a:rPr lang="pl-PL" dirty="0"/>
              <a:t>Star </a:t>
            </a:r>
            <a:r>
              <a:rPr lang="pl-PL" dirty="0" err="1"/>
              <a:t>Director</a:t>
            </a:r>
            <a:r>
              <a:rPr lang="pl-PL" dirty="0"/>
              <a:t>.</a:t>
            </a:r>
            <a:endParaRPr lang="pl" b="0" i="0" u="none" baseline="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 algn="l" rtl="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pl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b="1" dirty="0"/>
              <a:t>Объём вне самой сильной ветки (</a:t>
            </a:r>
            <a:r>
              <a:rPr lang="pl-PL" b="1" dirty="0"/>
              <a:t>OLXL)</a:t>
            </a:r>
            <a:r>
              <a:rPr lang="pl-PL" dirty="0"/>
              <a:t> — </a:t>
            </a:r>
            <a:r>
              <a:rPr lang="ru-RU" dirty="0"/>
              <a:t>суммарный объём </a:t>
            </a:r>
            <a:r>
              <a:rPr lang="pl-PL" dirty="0"/>
              <a:t>QV, </a:t>
            </a:r>
            <a:r>
              <a:rPr lang="ru-RU" dirty="0"/>
              <a:t>состоящий из Личного объёма (</a:t>
            </a:r>
            <a:r>
              <a:rPr lang="pl-PL" dirty="0"/>
              <a:t>PV) </a:t>
            </a:r>
            <a:r>
              <a:rPr lang="ru-RU" dirty="0"/>
              <a:t>и объёмов всех веток в регистрационной структуре, за исключением тех, которые считаются самыми сильными (на основании наибольшего </a:t>
            </a:r>
            <a:r>
              <a:rPr lang="pl-PL" dirty="0"/>
              <a:t>TDV) </a:t>
            </a:r>
            <a:r>
              <a:rPr lang="ru-RU" dirty="0"/>
              <a:t>и идут в зачёт при выполнении требования по объёмным веткам.</a:t>
            </a:r>
            <a:endParaRPr lang="pl" b="0" i="0" u="none" baseline="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l" rtl="0">
              <a:spcBef>
                <a:spcPts val="0"/>
              </a:spcBef>
            </a:pPr>
            <a:endParaRPr lang="pl" sz="80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r>
              <a:rPr lang="ru-RU" b="1" dirty="0"/>
              <a:t>Пример:</a:t>
            </a:r>
            <a:r>
              <a:rPr lang="ru-RU" dirty="0"/>
              <a:t> У меня есть 10 лично зарегистрированных Бренд-Партнёров. Две самые крупные ветки генерируют соответственно 150 000 и 180 000 </a:t>
            </a:r>
            <a:r>
              <a:rPr lang="pl-PL" dirty="0"/>
              <a:t>TDV — </a:t>
            </a:r>
            <a:r>
              <a:rPr lang="ru-RU" dirty="0"/>
              <a:t>они учитываются при расчёте объёмных веток. Общая сумма моего </a:t>
            </a:r>
            <a:r>
              <a:rPr lang="pl-PL" dirty="0"/>
              <a:t>PV </a:t>
            </a:r>
            <a:r>
              <a:rPr lang="ru-RU" dirty="0"/>
              <a:t>и объёмов оставшихся 8 Партнёров составляет 300 000 </a:t>
            </a:r>
            <a:r>
              <a:rPr lang="pl-PL" dirty="0"/>
              <a:t>QV </a:t>
            </a:r>
            <a:r>
              <a:rPr lang="ru-RU" dirty="0"/>
              <a:t>и считается моим объёмом вне самых сильных веток.</a:t>
            </a:r>
          </a:p>
          <a:p>
            <a:endParaRPr lang="pl" sz="11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A77A384-5F55-757E-E4C6-BC413F6AC8B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500" y="661386"/>
            <a:ext cx="6334126" cy="446757"/>
          </a:xfrm>
        </p:spPr>
        <p:txBody>
          <a:bodyPr/>
          <a:lstStyle/>
          <a:p>
            <a:r>
              <a:rPr lang="ru-RU" sz="3200" dirty="0"/>
              <a:t>ОБЪЁМНЫЕ ВЕТКИ И ОБЪЁМ ВНЕ САМОЙ СИЛЬНОЙ ВЕТКИ</a:t>
            </a:r>
            <a:r>
              <a:rPr lang="pl" sz="3200" b="1" i="0" u="none" baseline="0" dirty="0"/>
              <a:t> (OLL)</a:t>
            </a:r>
            <a:endParaRPr lang="pl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71ABE1-E8F1-6B95-A15A-47B1432C5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666540"/>
              </p:ext>
            </p:extLst>
          </p:nvPr>
        </p:nvGraphicFramePr>
        <p:xfrm>
          <a:off x="6746240" y="661386"/>
          <a:ext cx="5371146" cy="6187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4544">
                  <a:extLst>
                    <a:ext uri="{9D8B030D-6E8A-4147-A177-3AD203B41FA5}">
                      <a16:colId xmlns:a16="http://schemas.microsoft.com/office/drawing/2014/main" val="4047351150"/>
                    </a:ext>
                  </a:extLst>
                </a:gridCol>
                <a:gridCol w="1403301">
                  <a:extLst>
                    <a:ext uri="{9D8B030D-6E8A-4147-A177-3AD203B41FA5}">
                      <a16:colId xmlns:a16="http://schemas.microsoft.com/office/drawing/2014/main" val="1485659099"/>
                    </a:ext>
                  </a:extLst>
                </a:gridCol>
                <a:gridCol w="1403301">
                  <a:extLst>
                    <a:ext uri="{9D8B030D-6E8A-4147-A177-3AD203B41FA5}">
                      <a16:colId xmlns:a16="http://schemas.microsoft.com/office/drawing/2014/main" val="4254829179"/>
                    </a:ext>
                  </a:extLst>
                </a:gridCol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Ранг / Титул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Объёмные ветки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Объём вне самой сильной ветки</a:t>
                      </a:r>
                      <a:r>
                        <a:rPr lang="pl-PL" sz="1400" b="1" dirty="0"/>
                        <a:t> </a:t>
                      </a:r>
                      <a:r>
                        <a:rPr lang="pl" sz="1400" b="1" i="0" u="none" kern="0" baseline="0" dirty="0">
                          <a:effectLst/>
                        </a:rPr>
                        <a:t>(OLXL)</a:t>
                      </a:r>
                      <a:endParaRPr lang="p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922975"/>
                  </a:ext>
                </a:extLst>
              </a:tr>
              <a:tr h="35201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Brand Partner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0" i="0" u="none" kern="1400" baseline="0">
                          <a:effectLst/>
                        </a:rPr>
                        <a:t> </a:t>
                      </a:r>
                      <a:endParaRPr lang="pl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0" i="0" u="none" kern="1400" baseline="0">
                          <a:effectLst/>
                        </a:rPr>
                        <a:t> </a:t>
                      </a:r>
                      <a:endParaRPr lang="pl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37635"/>
                  </a:ext>
                </a:extLst>
              </a:tr>
              <a:tr h="3794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Активный</a:t>
                      </a:r>
                      <a:r>
                        <a:rPr lang="pl" sz="1400" b="1" i="0" u="none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Brand Partner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0" i="0" u="none" kern="1400" baseline="0">
                          <a:effectLst/>
                        </a:rPr>
                        <a:t> </a:t>
                      </a:r>
                      <a:endParaRPr lang="pl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0" i="0" u="none" kern="1400" baseline="0">
                          <a:effectLst/>
                        </a:rPr>
                        <a:t> </a:t>
                      </a:r>
                      <a:endParaRPr lang="pl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290362"/>
                  </a:ext>
                </a:extLst>
              </a:tr>
              <a:tr h="3488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1-Star Manager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0" i="0" u="none" kern="1400" baseline="0">
                          <a:effectLst/>
                        </a:rPr>
                        <a:t> </a:t>
                      </a:r>
                      <a:endParaRPr lang="pl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0" i="0" u="none" kern="1400" baseline="0">
                          <a:effectLst/>
                        </a:rPr>
                        <a:t> </a:t>
                      </a:r>
                      <a:endParaRPr lang="pl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464861"/>
                  </a:ext>
                </a:extLst>
              </a:tr>
              <a:tr h="3488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2-Star Manager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0" i="0" u="none" kern="1400" baseline="0">
                          <a:effectLst/>
                        </a:rPr>
                        <a:t> </a:t>
                      </a:r>
                      <a:endParaRPr lang="pl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0" i="0" u="none" kern="1400" baseline="0">
                          <a:effectLst/>
                        </a:rPr>
                        <a:t> </a:t>
                      </a:r>
                      <a:endParaRPr lang="pl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720159"/>
                  </a:ext>
                </a:extLst>
              </a:tr>
              <a:tr h="3488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 dirty="0">
                          <a:solidFill>
                            <a:schemeClr val="tx1"/>
                          </a:solidFill>
                          <a:effectLst/>
                        </a:rPr>
                        <a:t>3-Star Manager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1 przy 1000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0" i="0" u="none" kern="0" baseline="0">
                          <a:effectLst/>
                        </a:rPr>
                        <a:t> 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9741"/>
                  </a:ext>
                </a:extLst>
              </a:tr>
              <a:tr h="3488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1-Star Director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2 przy 1000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1000 OL2L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235873"/>
                  </a:ext>
                </a:extLst>
              </a:tr>
              <a:tr h="3488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2-Star Director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2 przy 2000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2000 OL2L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459962"/>
                  </a:ext>
                </a:extLst>
              </a:tr>
              <a:tr h="3488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3-Star Director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2 przy 3000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3000 OL2L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473847"/>
                  </a:ext>
                </a:extLst>
              </a:tr>
              <a:tr h="3488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1-Star Executive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2 przy 6000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6000 OL2L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719462"/>
                  </a:ext>
                </a:extLst>
              </a:tr>
              <a:tr h="3488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2-Star Executive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2 przy 15 000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15 000 OL2L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598913"/>
                  </a:ext>
                </a:extLst>
              </a:tr>
              <a:tr h="3488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3-Star Executive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2 przy 40 000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40 000 OL2L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2577"/>
                  </a:ext>
                </a:extLst>
              </a:tr>
              <a:tr h="47062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1-Star Presidential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2 przy 100 000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100 000 OL2L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576196"/>
                  </a:ext>
                </a:extLst>
              </a:tr>
              <a:tr h="47062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2-Star Presidential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2 przy 240 000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240 000 OL2L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948855"/>
                  </a:ext>
                </a:extLst>
              </a:tr>
              <a:tr h="47062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3-Star Presidential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3 przy 800 000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 dirty="0">
                          <a:effectLst/>
                        </a:rPr>
                        <a:t>800 000 OL3L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069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73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70E42-0230-414C-9287-B40D25D3F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44607-BAA5-371D-5F66-77C8B060EFA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9567" y="1586404"/>
            <a:ext cx="5841246" cy="4345633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600" dirty="0"/>
              <a:t>Требуемое значение объёма вне самых сильных веток (</a:t>
            </a:r>
            <a:r>
              <a:rPr lang="pl-PL" sz="1600" dirty="0"/>
              <a:t>OLL) </a:t>
            </a:r>
            <a:r>
              <a:rPr lang="ru-RU" sz="1600" dirty="0"/>
              <a:t>должно быть достигнуто в рамках общего объёма структуры (</a:t>
            </a:r>
            <a:r>
              <a:rPr lang="pl-PL" sz="1600" dirty="0"/>
              <a:t>TDV) </a:t>
            </a:r>
            <a:r>
              <a:rPr lang="ru-RU" sz="1600" dirty="0"/>
              <a:t>по обеим сторонам вашей бинарной структуры. Это означает, что общий объём структуры, созданный лично зарегистрированными </a:t>
            </a:r>
            <a:r>
              <a:rPr lang="pl-PL" sz="1600" dirty="0"/>
              <a:t>Brand Partner’</a:t>
            </a:r>
            <a:r>
              <a:rPr lang="ru-RU" sz="1600" dirty="0" err="1"/>
              <a:t>ами</a:t>
            </a:r>
            <a:r>
              <a:rPr lang="ru-RU" sz="1600" dirty="0"/>
              <a:t> в левой и правой ветках, должен быть равным или превышать требуемый объём, указанный как условие </a:t>
            </a:r>
            <a:r>
              <a:rPr lang="pl-PL" sz="1600" dirty="0"/>
              <a:t>OLXL / </a:t>
            </a:r>
            <a:r>
              <a:rPr lang="ru-RU" sz="1600" dirty="0"/>
              <a:t>объёмных веток.</a:t>
            </a:r>
            <a:endParaRPr lang="pl" sz="1600" b="0" i="0" u="none" baseline="0" dirty="0">
              <a:solidFill>
                <a:srgbClr val="555552"/>
              </a:solidFill>
              <a:latin typeface="Cabin" pitchFamily="2" charset="77"/>
              <a:ea typeface="Cabin" pitchFamily="2" charset="77"/>
              <a:cs typeface="Cabin" pitchFamily="2" charset="77"/>
            </a:endParaRPr>
          </a:p>
          <a:p>
            <a:pPr algn="l" rtl="0">
              <a:spcBef>
                <a:spcPts val="0"/>
              </a:spcBef>
            </a:pPr>
            <a:endParaRPr lang="pl" sz="2000" dirty="0">
              <a:solidFill>
                <a:srgbClr val="555552"/>
              </a:solidFill>
              <a:latin typeface="Cabin" pitchFamily="2" charset="77"/>
            </a:endParaRPr>
          </a:p>
          <a:p>
            <a:r>
              <a:rPr lang="ru-RU" sz="1600" b="1" dirty="0"/>
              <a:t>Пример</a:t>
            </a:r>
            <a:r>
              <a:rPr lang="ru-RU" sz="1600" dirty="0"/>
              <a:t> — Чтобы достичь ранга </a:t>
            </a:r>
            <a:r>
              <a:rPr lang="ru-RU" sz="1600" b="1" dirty="0"/>
              <a:t>1-</a:t>
            </a:r>
            <a:r>
              <a:rPr lang="pl-PL" sz="1600" b="1" dirty="0"/>
              <a:t>Star </a:t>
            </a:r>
            <a:r>
              <a:rPr lang="pl-PL" sz="1600" b="1" dirty="0" err="1"/>
              <a:t>Executive</a:t>
            </a:r>
            <a:r>
              <a:rPr lang="pl-PL" sz="1600" dirty="0"/>
              <a:t>, </a:t>
            </a:r>
            <a:r>
              <a:rPr lang="ru-RU" sz="1600" dirty="0"/>
              <a:t>вам необходимо иметь </a:t>
            </a:r>
            <a:r>
              <a:rPr lang="ru-RU" sz="1600" b="1" dirty="0"/>
              <a:t>6000 единиц общего объёма структуры (</a:t>
            </a:r>
            <a:r>
              <a:rPr lang="pl-PL" sz="1600" b="1" dirty="0"/>
              <a:t>TDV)</a:t>
            </a:r>
            <a:r>
              <a:rPr lang="pl-PL" sz="1600" dirty="0"/>
              <a:t> </a:t>
            </a:r>
            <a:r>
              <a:rPr lang="ru-RU" sz="1600" dirty="0"/>
              <a:t>от </a:t>
            </a:r>
            <a:r>
              <a:rPr lang="ru-RU" sz="1600" b="1" dirty="0"/>
              <a:t>лично зарегистрированных </a:t>
            </a:r>
            <a:r>
              <a:rPr lang="pl-PL" sz="1600" b="1" dirty="0"/>
              <a:t>Brand Partner’</a:t>
            </a:r>
            <a:r>
              <a:rPr lang="ru-RU" sz="1600" b="1" dirty="0" err="1"/>
              <a:t>ов</a:t>
            </a:r>
            <a:r>
              <a:rPr lang="ru-RU" sz="1600" dirty="0"/>
              <a:t> в обеих бинарных ветках.</a:t>
            </a:r>
          </a:p>
          <a:p>
            <a:r>
              <a:rPr lang="ru-RU" sz="1600" dirty="0"/>
              <a:t>Этот объём может быть достигнут за счёт </a:t>
            </a:r>
            <a:r>
              <a:rPr lang="ru-RU" sz="1600" b="1" dirty="0"/>
              <a:t>любого количества таких Партнёров</a:t>
            </a:r>
            <a:r>
              <a:rPr lang="ru-RU" sz="1600" dirty="0"/>
              <a:t>, при условии, </a:t>
            </a:r>
            <a:r>
              <a:rPr lang="pl-PL" sz="1600" dirty="0"/>
              <a:t>że </a:t>
            </a:r>
            <a:r>
              <a:rPr lang="ru-RU" sz="1600" dirty="0"/>
              <a:t>общая сумма в левой и правой ноге соответствует или превышает требуемое значение.</a:t>
            </a:r>
          </a:p>
          <a:p>
            <a:endParaRPr lang="pl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1F2CF98-1C33-5018-0F73-CA9D95B06DE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500" y="661386"/>
            <a:ext cx="5929312" cy="446757"/>
          </a:xfrm>
        </p:spPr>
        <p:txBody>
          <a:bodyPr/>
          <a:lstStyle/>
          <a:p>
            <a:r>
              <a:rPr lang="ru-RU" sz="3200" dirty="0"/>
              <a:t>СБАЛАНСИРОВАННОСТЬ БИНАРНЫХ ВЕТОК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CE9A7E-3053-4985-9EC0-92A43F63B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127734"/>
              </p:ext>
            </p:extLst>
          </p:nvPr>
        </p:nvGraphicFramePr>
        <p:xfrm>
          <a:off x="6500812" y="761999"/>
          <a:ext cx="5357812" cy="5994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8178">
                  <a:extLst>
                    <a:ext uri="{9D8B030D-6E8A-4147-A177-3AD203B41FA5}">
                      <a16:colId xmlns:a16="http://schemas.microsoft.com/office/drawing/2014/main" val="4047351150"/>
                    </a:ext>
                  </a:extLst>
                </a:gridCol>
                <a:gridCol w="1399817">
                  <a:extLst>
                    <a:ext uri="{9D8B030D-6E8A-4147-A177-3AD203B41FA5}">
                      <a16:colId xmlns:a16="http://schemas.microsoft.com/office/drawing/2014/main" val="4254829179"/>
                    </a:ext>
                  </a:extLst>
                </a:gridCol>
                <a:gridCol w="1399817">
                  <a:extLst>
                    <a:ext uri="{9D8B030D-6E8A-4147-A177-3AD203B41FA5}">
                      <a16:colId xmlns:a16="http://schemas.microsoft.com/office/drawing/2014/main" val="3673013369"/>
                    </a:ext>
                  </a:extLst>
                </a:gridCol>
              </a:tblGrid>
              <a:tr h="7117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Ранг / Титул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Объём вне самой сильной ветки</a:t>
                      </a:r>
                      <a:r>
                        <a:rPr lang="pl" sz="1400" b="1" i="0" u="none" kern="0" baseline="0" dirty="0">
                          <a:effectLst/>
                        </a:rPr>
                        <a:t> (OLXL)</a:t>
                      </a:r>
                      <a:endParaRPr lang="p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Бинарный баланс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922975"/>
                  </a:ext>
                </a:extLst>
              </a:tr>
              <a:tr h="35201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Brand Partner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0" i="0" u="none" kern="1400" baseline="0">
                          <a:effectLst/>
                        </a:rPr>
                        <a:t> </a:t>
                      </a:r>
                      <a:endParaRPr lang="pl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0" i="0" u="none" kern="1400" baseline="0">
                          <a:effectLst/>
                        </a:rPr>
                        <a:t> </a:t>
                      </a:r>
                      <a:endParaRPr lang="pl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37635"/>
                  </a:ext>
                </a:extLst>
              </a:tr>
              <a:tr h="3794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Активный</a:t>
                      </a:r>
                      <a:r>
                        <a:rPr lang="pl" sz="1400" b="1" i="0" u="none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Brand Partner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0" i="0" u="none" kern="1400" baseline="0">
                          <a:effectLst/>
                        </a:rPr>
                        <a:t> </a:t>
                      </a:r>
                      <a:endParaRPr lang="pl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0" i="0" u="none" kern="1400" baseline="0">
                          <a:effectLst/>
                        </a:rPr>
                        <a:t> </a:t>
                      </a:r>
                      <a:endParaRPr lang="pl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290362"/>
                  </a:ext>
                </a:extLst>
              </a:tr>
              <a:tr h="3488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1-Star Manager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0" i="0" u="none" kern="1400" baseline="0">
                          <a:effectLst/>
                        </a:rPr>
                        <a:t> </a:t>
                      </a:r>
                      <a:endParaRPr lang="pl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0" i="0" u="none" kern="1400" baseline="0">
                          <a:effectLst/>
                        </a:rPr>
                        <a:t> </a:t>
                      </a:r>
                      <a:endParaRPr lang="pl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464861"/>
                  </a:ext>
                </a:extLst>
              </a:tr>
              <a:tr h="3488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2-Star Manager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0" i="0" u="none" kern="1400" baseline="0">
                          <a:effectLst/>
                        </a:rPr>
                        <a:t> </a:t>
                      </a:r>
                      <a:endParaRPr lang="pl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0" i="0" u="none" kern="1400" baseline="0">
                          <a:effectLst/>
                        </a:rPr>
                        <a:t> </a:t>
                      </a:r>
                      <a:endParaRPr lang="pl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720159"/>
                  </a:ext>
                </a:extLst>
              </a:tr>
              <a:tr h="3488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3-Star Manager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0" i="0" u="none" kern="0" baseline="0">
                          <a:effectLst/>
                        </a:rPr>
                        <a:t> 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9741"/>
                  </a:ext>
                </a:extLst>
              </a:tr>
              <a:tr h="3488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1-Star Director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1000 OL2L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1000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235873"/>
                  </a:ext>
                </a:extLst>
              </a:tr>
              <a:tr h="3488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2-Star Director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2000 OL2L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2000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459962"/>
                  </a:ext>
                </a:extLst>
              </a:tr>
              <a:tr h="3488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3-Star Director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3000 OL2L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3000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473847"/>
                  </a:ext>
                </a:extLst>
              </a:tr>
              <a:tr h="3488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1-Star Executive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6000 OL2L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6000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719462"/>
                  </a:ext>
                </a:extLst>
              </a:tr>
              <a:tr h="3488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2-Star Executive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 dirty="0">
                          <a:effectLst/>
                        </a:rPr>
                        <a:t>15 000 OL2L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 dirty="0">
                          <a:effectLst/>
                        </a:rPr>
                        <a:t>15 000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598913"/>
                  </a:ext>
                </a:extLst>
              </a:tr>
              <a:tr h="3488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3-Star Executive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 dirty="0">
                          <a:effectLst/>
                        </a:rPr>
                        <a:t>40 000 OL2L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 dirty="0">
                          <a:effectLst/>
                        </a:rPr>
                        <a:t>40 000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2577"/>
                  </a:ext>
                </a:extLst>
              </a:tr>
              <a:tr h="47062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1-Star Presidential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100 000 OL2L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 dirty="0">
                          <a:effectLst/>
                        </a:rPr>
                        <a:t>40 000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576196"/>
                  </a:ext>
                </a:extLst>
              </a:tr>
              <a:tr h="47062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2-Star Presidential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240 000 OL2L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 dirty="0">
                          <a:effectLst/>
                        </a:rPr>
                        <a:t>40 000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948855"/>
                  </a:ext>
                </a:extLst>
              </a:tr>
              <a:tr h="47062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3-Star Presidential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effectLst/>
                        </a:rPr>
                        <a:t>800 000 OL3L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 dirty="0">
                          <a:effectLst/>
                        </a:rPr>
                        <a:t>40 000</a:t>
                      </a:r>
                      <a:endParaRPr lang="pl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0699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41DC08F-5AD2-6B85-C88A-58F9EA7ED9A2}"/>
              </a:ext>
            </a:extLst>
          </p:cNvPr>
          <p:cNvSpPr txBox="1"/>
          <p:nvPr/>
        </p:nvSpPr>
        <p:spPr>
          <a:xfrm>
            <a:off x="525646" y="6519446"/>
            <a:ext cx="557035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dirty="0"/>
              <a:t>КОНФИДЕНЦИАЛЬНАЯ и закрытая информация компании </a:t>
            </a:r>
            <a:r>
              <a:rPr lang="pl-PL" sz="800" dirty="0" err="1"/>
              <a:t>LifeWave</a:t>
            </a:r>
            <a:r>
              <a:rPr lang="pl-PL" sz="800" dirty="0"/>
              <a:t>, Inc.</a:t>
            </a:r>
          </a:p>
          <a:p>
            <a:r>
              <a:rPr lang="ru-RU" sz="800" dirty="0"/>
              <a:t>Не записывать и не распространять. Только для внутреннего использования сотрудниками и партнёрами </a:t>
            </a:r>
            <a:r>
              <a:rPr lang="pl-PL" sz="800" dirty="0" err="1"/>
              <a:t>LifeWave</a:t>
            </a:r>
            <a:r>
              <a:rPr lang="pl" sz="800" b="0" i="0" u="none" baseline="0" dirty="0">
                <a:latin typeface="Arial"/>
                <a:ea typeface="Arial"/>
                <a:cs typeface="Arial"/>
              </a:rPr>
              <a:t>.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3391035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5A66E-E665-D496-DA23-7BF70AE73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3D0C716-62A8-9B46-91A9-DC251D9211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499" y="661386"/>
            <a:ext cx="9994901" cy="446757"/>
          </a:xfrm>
        </p:spPr>
        <p:txBody>
          <a:bodyPr/>
          <a:lstStyle/>
          <a:p>
            <a:r>
              <a:rPr lang="ru-RU" sz="3200" dirty="0"/>
              <a:t>БАЛАНСИРОВКА БИНАРНЫХ НОГ — ПРИМЕР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DACFD3-5212-3585-2097-5BBB9A36A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410234"/>
              </p:ext>
            </p:extLst>
          </p:nvPr>
        </p:nvGraphicFramePr>
        <p:xfrm>
          <a:off x="665161" y="1667403"/>
          <a:ext cx="5097464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335">
                  <a:extLst>
                    <a:ext uri="{9D8B030D-6E8A-4147-A177-3AD203B41FA5}">
                      <a16:colId xmlns:a16="http://schemas.microsoft.com/office/drawing/2014/main" val="3407750654"/>
                    </a:ext>
                  </a:extLst>
                </a:gridCol>
                <a:gridCol w="2008129">
                  <a:extLst>
                    <a:ext uri="{9D8B030D-6E8A-4147-A177-3AD203B41FA5}">
                      <a16:colId xmlns:a16="http://schemas.microsoft.com/office/drawing/2014/main" val="339054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Лично зарегистрированные Бренд-Партнёры</a:t>
                      </a:r>
                      <a:r>
                        <a:rPr lang="pl" b="1" i="0" u="none" baseline="0" dirty="0"/>
                        <a:t> 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Общий объём структуры</a:t>
                      </a:r>
                      <a:endParaRPr lang="ru-RU" dirty="0"/>
                    </a:p>
                    <a:p>
                      <a:pPr algn="ctr" rtl="0"/>
                      <a:r>
                        <a:rPr lang="pl" b="1" i="0" u="none" baseline="0" dirty="0"/>
                        <a:t> (TDV)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456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Майк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" b="0" i="0" u="none" baseline="0"/>
                        <a:t>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0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Салли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" b="0" i="0" u="none" baseline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335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Джин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" b="0" i="0" u="none" baseline="0"/>
                        <a:t>3500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222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b="1" i="0" u="none" baseline="0" dirty="0"/>
                        <a:t>TDV </a:t>
                      </a:r>
                      <a:r>
                        <a:rPr lang="ru-RU" b="1" dirty="0"/>
                        <a:t>от регистрационной структуры </a:t>
                      </a:r>
                      <a:endParaRPr lang="pl-PL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— Левая бинарная нога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" b="1" i="0" u="none" baseline="0" dirty="0"/>
                        <a:t>10 500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2540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15F75EB-3E87-9703-BE87-81D2F39A4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564201"/>
              </p:ext>
            </p:extLst>
          </p:nvPr>
        </p:nvGraphicFramePr>
        <p:xfrm>
          <a:off x="6804024" y="1667403"/>
          <a:ext cx="5097464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335">
                  <a:extLst>
                    <a:ext uri="{9D8B030D-6E8A-4147-A177-3AD203B41FA5}">
                      <a16:colId xmlns:a16="http://schemas.microsoft.com/office/drawing/2014/main" val="3407750654"/>
                    </a:ext>
                  </a:extLst>
                </a:gridCol>
                <a:gridCol w="2008129">
                  <a:extLst>
                    <a:ext uri="{9D8B030D-6E8A-4147-A177-3AD203B41FA5}">
                      <a16:colId xmlns:a16="http://schemas.microsoft.com/office/drawing/2014/main" val="339054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Лично зарегистрированные Бренд-Партнёры</a:t>
                      </a:r>
                      <a:r>
                        <a:rPr lang="pl-PL" b="1" i="0" u="none" baseline="0" dirty="0"/>
                        <a:t> </a:t>
                      </a:r>
                      <a:r>
                        <a:rPr lang="pl" b="1" i="0" u="none" baseline="0" dirty="0"/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Общий объём структуры</a:t>
                      </a:r>
                      <a:endParaRPr lang="pl-PL" b="1" i="0" u="none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b="1" i="0" u="none" baseline="0" dirty="0"/>
                        <a:t> (TDV)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456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Джеймс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" b="0" i="0" u="none" baseline="0"/>
                        <a:t>15 000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0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335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222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b="1" i="0" u="none" baseline="0" dirty="0"/>
                        <a:t>TDV </a:t>
                      </a:r>
                      <a:r>
                        <a:rPr lang="ru-RU" b="1" dirty="0"/>
                        <a:t>от регистрационной структуры </a:t>
                      </a:r>
                      <a:endParaRPr lang="pl-PL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— Левая бинарная нога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" b="1" i="0" u="none" baseline="0" dirty="0"/>
                        <a:t>15 000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254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13B0B34-171E-775E-F15E-966B1B5F2468}"/>
              </a:ext>
            </a:extLst>
          </p:cNvPr>
          <p:cNvSpPr txBox="1"/>
          <p:nvPr/>
        </p:nvSpPr>
        <p:spPr>
          <a:xfrm>
            <a:off x="665160" y="1209675"/>
            <a:ext cx="5097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Левая бинарная нога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6A8FD-4033-A81F-22CB-34E05FF6F6D2}"/>
              </a:ext>
            </a:extLst>
          </p:cNvPr>
          <p:cNvSpPr txBox="1"/>
          <p:nvPr/>
        </p:nvSpPr>
        <p:spPr>
          <a:xfrm>
            <a:off x="6804025" y="1205738"/>
            <a:ext cx="5097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Правая бинарная нога</a:t>
            </a:r>
            <a:endParaRPr lang="ru-RU" sz="240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59D9E8A-7FB8-3D8E-2BC2-D8EDA880ADCE}"/>
              </a:ext>
            </a:extLst>
          </p:cNvPr>
          <p:cNvSpPr txBox="1">
            <a:spLocks/>
          </p:cNvSpPr>
          <p:nvPr/>
        </p:nvSpPr>
        <p:spPr>
          <a:xfrm>
            <a:off x="665161" y="4695825"/>
            <a:ext cx="11236328" cy="16410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В этом примере Бренд-Партнёр имеет как минимум 10 000 Совокупного Объёма Структуры (</a:t>
            </a:r>
            <a:r>
              <a:rPr lang="pl-PL" sz="2000" dirty="0"/>
              <a:t>TDV) </a:t>
            </a:r>
            <a:r>
              <a:rPr lang="ru-RU" sz="2000" dirty="0"/>
              <a:t>по каждой стороне своей бинарной организации. Таким образом, он выполняет требование сбалансированности бинарных ног для ранга 1-</a:t>
            </a:r>
            <a:r>
              <a:rPr lang="pl-PL" sz="2000" dirty="0"/>
              <a:t>Star </a:t>
            </a:r>
            <a:r>
              <a:rPr lang="pl-PL" sz="2000" dirty="0" err="1"/>
              <a:t>Executive</a:t>
            </a:r>
            <a:r>
              <a:rPr lang="pl-PL" sz="2000" dirty="0"/>
              <a:t>. </a:t>
            </a:r>
            <a:r>
              <a:rPr lang="ru-RU" sz="2000" dirty="0"/>
              <a:t>Когда он увеличит объём </a:t>
            </a:r>
            <a:r>
              <a:rPr lang="pl-PL" sz="2000" dirty="0"/>
              <a:t>TDV </a:t>
            </a:r>
            <a:r>
              <a:rPr lang="ru-RU" sz="2000" dirty="0"/>
              <a:t>в Левой бинарной ноге до 15 000 и сохранит тот же уровень в Правой ноге, он сможет квалифицироваться на ранг 2-</a:t>
            </a:r>
            <a:r>
              <a:rPr lang="pl-PL" sz="2000" dirty="0"/>
              <a:t>Star </a:t>
            </a:r>
            <a:r>
              <a:rPr lang="pl-PL" sz="2000" dirty="0" err="1"/>
              <a:t>Executive</a:t>
            </a:r>
            <a:r>
              <a:rPr lang="pl-PL" sz="20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5235D8-07FA-1FC5-4E62-6C81359DB26F}"/>
              </a:ext>
            </a:extLst>
          </p:cNvPr>
          <p:cNvSpPr txBox="1"/>
          <p:nvPr/>
        </p:nvSpPr>
        <p:spPr>
          <a:xfrm>
            <a:off x="571500" y="6519446"/>
            <a:ext cx="573786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dirty="0"/>
              <a:t>КОНФИДЕНЦИАЛЬНАЯ и закрытая информация компании </a:t>
            </a:r>
            <a:r>
              <a:rPr lang="pl-PL" sz="800" dirty="0" err="1"/>
              <a:t>LifeWave</a:t>
            </a:r>
            <a:r>
              <a:rPr lang="pl-PL" sz="800" dirty="0"/>
              <a:t>, Inc.</a:t>
            </a:r>
          </a:p>
          <a:p>
            <a:r>
              <a:rPr lang="ru-RU" sz="800" dirty="0"/>
              <a:t>Не записывать и не распространять. Только для внутреннего использования сотрудниками и партнёрами </a:t>
            </a:r>
            <a:r>
              <a:rPr lang="pl-PL" sz="800" dirty="0" err="1"/>
              <a:t>LifeWave</a:t>
            </a:r>
            <a:r>
              <a:rPr lang="pl" sz="800" b="0" i="0" u="none" baseline="0" dirty="0">
                <a:latin typeface="Arial"/>
                <a:ea typeface="Arial"/>
                <a:cs typeface="Arial"/>
              </a:rPr>
              <a:t>.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314982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75789-DC39-AD96-7FC0-8C9BAFF33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6952D-4AA5-C9D1-9ED2-85083E05E0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73192" y="2413611"/>
            <a:ext cx="11349994" cy="35905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Обеспечивает переходный период для Бренд-Партнёров, зарегистрированных до официального запуска, чтобы они могли ознакомиться с новыми требованиями и в полной мере использовать потенциал Плана 2.0.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Предусматривает “смягчённые” требования к квалификации на ранги в рамках Плана Вознаграждений 2.0 в течение определённого времени после его внедрения.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Предусмотрено три (3) этапа переходного периода:</a:t>
            </a:r>
            <a:endParaRPr lang="pl" sz="1600" b="0" i="0" u="none" baseline="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/>
                </a:solidFill>
              </a:rPr>
              <a:t>Переходный этап 1: Недели 1–12 (касается рангов </a:t>
            </a:r>
            <a:r>
              <a:rPr lang="pl-PL" dirty="0" err="1">
                <a:solidFill>
                  <a:schemeClr val="accent1"/>
                </a:solidFill>
              </a:rPr>
              <a:t>Director</a:t>
            </a:r>
            <a:r>
              <a:rPr lang="pl-PL" dirty="0">
                <a:solidFill>
                  <a:schemeClr val="accent1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/>
                </a:solidFill>
              </a:rPr>
              <a:t>Переходный этап 2: Недели 1–24 (касается рангов </a:t>
            </a:r>
            <a:r>
              <a:rPr lang="pl-PL" dirty="0" err="1">
                <a:solidFill>
                  <a:schemeClr val="accent1"/>
                </a:solidFill>
              </a:rPr>
              <a:t>Executive</a:t>
            </a:r>
            <a:r>
              <a:rPr lang="pl-PL" dirty="0">
                <a:solidFill>
                  <a:schemeClr val="accent1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/>
                </a:solidFill>
              </a:rPr>
              <a:t>Переходный этап 3: Недели 1–36 (касается ТОЛЬКО рангов </a:t>
            </a:r>
            <a:r>
              <a:rPr lang="pl-PL" dirty="0" err="1">
                <a:solidFill>
                  <a:schemeClr val="accent1"/>
                </a:solidFill>
              </a:rPr>
              <a:t>Presidential</a:t>
            </a:r>
            <a:r>
              <a:rPr lang="pl-PL" dirty="0">
                <a:solidFill>
                  <a:schemeClr val="accent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Смягчённые требования применяются ТОЛЬКО к рангу вознаграждения и еженедельным бонусам за ранг вознаграждения.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Карьерный ранг и Бонус за повышение будут требовать полного выполнения квалификационных условий с момента запуска Плана Комиссионных 2.0.</a:t>
            </a:r>
          </a:p>
          <a:p>
            <a:endParaRPr lang="pl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39E589-A2C8-A1B5-BB57-E9C4F11D0E0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9765" y="1797630"/>
            <a:ext cx="8190235" cy="235280"/>
          </a:xfrm>
        </p:spPr>
        <p:txBody>
          <a:bodyPr/>
          <a:lstStyle/>
          <a:p>
            <a:r>
              <a:rPr lang="ru-RU" b="1" dirty="0"/>
              <a:t>Относится к текущим Бренд-Партнёрам, присоединившимся до внедрения Плана Вознаграждений 2.0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3F2A48-DE02-67CC-F2C2-D37D884236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ru-RU" dirty="0"/>
              <a:t>ПЛАН ПЕРЕХОДА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B67923-6DCD-A73F-819A-41689C555BC7}"/>
              </a:ext>
            </a:extLst>
          </p:cNvPr>
          <p:cNvSpPr txBox="1"/>
          <p:nvPr/>
        </p:nvSpPr>
        <p:spPr>
          <a:xfrm>
            <a:off x="496074" y="6519446"/>
            <a:ext cx="643304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dirty="0"/>
              <a:t>КОНФИДЕНЦИАЛЬНАЯ и закрытая информация компании </a:t>
            </a:r>
            <a:r>
              <a:rPr lang="pl-PL" sz="800" dirty="0" err="1"/>
              <a:t>LifeWave</a:t>
            </a:r>
            <a:r>
              <a:rPr lang="pl-PL" sz="800" dirty="0"/>
              <a:t>, Inc.</a:t>
            </a:r>
          </a:p>
          <a:p>
            <a:r>
              <a:rPr lang="ru-RU" sz="800" dirty="0"/>
              <a:t>Не записывать и не распространять. Только для внутреннего использования сотрудниками и партнёрами </a:t>
            </a:r>
            <a:r>
              <a:rPr lang="pl-PL" sz="800" dirty="0" err="1"/>
              <a:t>LifeWave</a:t>
            </a:r>
            <a:r>
              <a:rPr lang="pl" sz="800" b="0" i="0" u="none" baseline="0" dirty="0">
                <a:latin typeface="Arial"/>
                <a:ea typeface="Arial"/>
                <a:cs typeface="Arial"/>
              </a:rPr>
              <a:t>.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498876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A9023-E624-9651-7ABE-8612959A5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FE7826-CBA2-091E-6ABD-1BE540EFDB3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35812" y="1680047"/>
            <a:ext cx="4851201" cy="43456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Все ранги требуют всего лишь 110 </a:t>
            </a:r>
            <a:r>
              <a:rPr lang="pl-PL" sz="2000" b="1" dirty="0"/>
              <a:t>PV</a:t>
            </a: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Для рангов </a:t>
            </a:r>
            <a:r>
              <a:rPr lang="pl-PL" sz="2000" b="1" dirty="0" err="1"/>
              <a:t>Director</a:t>
            </a:r>
            <a:r>
              <a:rPr lang="pl-PL" sz="2000" b="1" dirty="0"/>
              <a:t> </a:t>
            </a:r>
            <a:r>
              <a:rPr lang="ru-RU" sz="2000" b="1" dirty="0"/>
              <a:t>и выше применяются следующие условия: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Допускается максимум </a:t>
            </a:r>
            <a:r>
              <a:rPr lang="ru-RU" sz="2000" b="1" dirty="0"/>
              <a:t>65% объёма из одной ноги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Требуется только </a:t>
            </a:r>
            <a:r>
              <a:rPr lang="ru-RU" sz="2000" b="1" dirty="0"/>
              <a:t>50% объёма вне самой сильной ноги</a:t>
            </a:r>
            <a:r>
              <a:rPr lang="ru-RU" sz="2000" dirty="0"/>
              <a:t> (по той же сниженной норме, что и для балансировки бинарных ног)</a:t>
            </a:r>
            <a:endParaRPr lang="pl" sz="180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endParaRPr lang="pl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6FBE324-73FB-694C-0F91-8E21E3324ED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500" y="661386"/>
            <a:ext cx="7139940" cy="446757"/>
          </a:xfrm>
        </p:spPr>
        <p:txBody>
          <a:bodyPr/>
          <a:lstStyle/>
          <a:p>
            <a:r>
              <a:rPr lang="ru-RU" dirty="0"/>
              <a:t>ПЕРЕХОДНЫЙ ЭТАП 1: Недели 1–12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1F06E-DC47-3DA7-C77B-13AC9808526A}"/>
              </a:ext>
            </a:extLst>
          </p:cNvPr>
          <p:cNvSpPr txBox="1"/>
          <p:nvPr/>
        </p:nvSpPr>
        <p:spPr>
          <a:xfrm>
            <a:off x="571500" y="6519446"/>
            <a:ext cx="536194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dirty="0"/>
              <a:t>КОНФИДЕНЦИАЛЬНАЯ и закрытая информация компании </a:t>
            </a:r>
            <a:r>
              <a:rPr lang="pl-PL" sz="800" dirty="0" err="1"/>
              <a:t>LifeWave</a:t>
            </a:r>
            <a:r>
              <a:rPr lang="pl-PL" sz="800" dirty="0"/>
              <a:t>, Inc.</a:t>
            </a:r>
          </a:p>
          <a:p>
            <a:r>
              <a:rPr lang="ru-RU" sz="800" dirty="0"/>
              <a:t>Не записывать и не распространять. Только для внутреннего использования сотрудниками и партнёрами </a:t>
            </a:r>
            <a:r>
              <a:rPr lang="pl-PL" sz="800" dirty="0" err="1"/>
              <a:t>LifeWave</a:t>
            </a:r>
            <a:r>
              <a:rPr lang="pl" sz="800" b="0" i="0" u="none" baseline="0" dirty="0">
                <a:latin typeface="Arial"/>
                <a:ea typeface="Arial"/>
                <a:cs typeface="Arial"/>
              </a:rPr>
              <a:t>.</a:t>
            </a:r>
            <a:endParaRPr lang="pl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D6085D-1D84-167B-B992-91E67781A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852373"/>
              </p:ext>
            </p:extLst>
          </p:nvPr>
        </p:nvGraphicFramePr>
        <p:xfrm>
          <a:off x="6174222" y="1108143"/>
          <a:ext cx="5658678" cy="5690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0107">
                  <a:extLst>
                    <a:ext uri="{9D8B030D-6E8A-4147-A177-3AD203B41FA5}">
                      <a16:colId xmlns:a16="http://schemas.microsoft.com/office/drawing/2014/main" val="1085218153"/>
                    </a:ext>
                  </a:extLst>
                </a:gridCol>
                <a:gridCol w="701112">
                  <a:extLst>
                    <a:ext uri="{9D8B030D-6E8A-4147-A177-3AD203B41FA5}">
                      <a16:colId xmlns:a16="http://schemas.microsoft.com/office/drawing/2014/main" val="2571295025"/>
                    </a:ext>
                  </a:extLst>
                </a:gridCol>
                <a:gridCol w="919226">
                  <a:extLst>
                    <a:ext uri="{9D8B030D-6E8A-4147-A177-3AD203B41FA5}">
                      <a16:colId xmlns:a16="http://schemas.microsoft.com/office/drawing/2014/main" val="535355639"/>
                    </a:ext>
                  </a:extLst>
                </a:gridCol>
                <a:gridCol w="728840">
                  <a:extLst>
                    <a:ext uri="{9D8B030D-6E8A-4147-A177-3AD203B41FA5}">
                      <a16:colId xmlns:a16="http://schemas.microsoft.com/office/drawing/2014/main" val="4253211920"/>
                    </a:ext>
                  </a:extLst>
                </a:gridCol>
                <a:gridCol w="934107">
                  <a:extLst>
                    <a:ext uri="{9D8B030D-6E8A-4147-A177-3AD203B41FA5}">
                      <a16:colId xmlns:a16="http://schemas.microsoft.com/office/drawing/2014/main" val="343871618"/>
                    </a:ext>
                  </a:extLst>
                </a:gridCol>
                <a:gridCol w="945286">
                  <a:extLst>
                    <a:ext uri="{9D8B030D-6E8A-4147-A177-3AD203B41FA5}">
                      <a16:colId xmlns:a16="http://schemas.microsoft.com/office/drawing/2014/main" val="910821777"/>
                    </a:ext>
                  </a:extLst>
                </a:gridCol>
              </a:tblGrid>
              <a:tr h="779422">
                <a:tc>
                  <a:txBody>
                    <a:bodyPr/>
                    <a:lstStyle/>
                    <a:p>
                      <a:r>
                        <a:rPr lang="ru-RU" sz="1100" b="1" dirty="0"/>
                        <a:t>Ранг вознаграждения</a:t>
                      </a:r>
                      <a:endParaRPr lang="ru-RU" sz="1100" dirty="0"/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/>
                        <a:t>Личный объём</a:t>
                      </a:r>
                      <a:endParaRPr lang="ru-RU" sz="1100" dirty="0"/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Квалификационный объём структуры</a:t>
                      </a:r>
                      <a:endParaRPr lang="ru-RU" sz="1100" dirty="0"/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Принцип максимального объёма</a:t>
                      </a:r>
                      <a:endParaRPr lang="ru-RU" sz="1100" dirty="0"/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Объёмные ноги</a:t>
                      </a:r>
                      <a:endParaRPr lang="ru-RU" sz="1100" dirty="0"/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Объём вне самой сильной ноги</a:t>
                      </a:r>
                      <a:endParaRPr lang="ru-RU" sz="1100" dirty="0"/>
                    </a:p>
                  </a:txBody>
                  <a:tcPr marL="30936" marR="30936" marT="30936" marB="30936" anchor="ctr"/>
                </a:tc>
                <a:extLst>
                  <a:ext uri="{0D108BD9-81ED-4DB2-BD59-A6C34878D82A}">
                    <a16:rowId xmlns:a16="http://schemas.microsoft.com/office/drawing/2014/main" val="1816833852"/>
                  </a:ext>
                </a:extLst>
              </a:tr>
              <a:tr h="339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/>
                        <a:t>Активный</a:t>
                      </a:r>
                      <a:r>
                        <a:rPr lang="pl" sz="1100" b="1" i="0" u="none" kern="0" baseline="0" dirty="0">
                          <a:effectLst/>
                        </a:rPr>
                        <a:t> Brand Partner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effectLst/>
                        </a:rPr>
                        <a:t>55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effectLst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effectLst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effectLst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effectLst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extLst>
                  <a:ext uri="{0D108BD9-81ED-4DB2-BD59-A6C34878D82A}">
                    <a16:rowId xmlns:a16="http://schemas.microsoft.com/office/drawing/2014/main" val="226765202"/>
                  </a:ext>
                </a:extLst>
              </a:tr>
              <a:tr h="33627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1-Star Manager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effectLst/>
                        </a:rPr>
                        <a:t>110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effectLst/>
                        </a:rPr>
                        <a:t>750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effectLst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effectLst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effectLst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extLst>
                  <a:ext uri="{0D108BD9-81ED-4DB2-BD59-A6C34878D82A}">
                    <a16:rowId xmlns:a16="http://schemas.microsoft.com/office/drawing/2014/main" val="3270719768"/>
                  </a:ext>
                </a:extLst>
              </a:tr>
              <a:tr h="28736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2-Star Manager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effectLst/>
                        </a:rPr>
                        <a:t>110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effectLst/>
                        </a:rPr>
                        <a:t>1500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effectLst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effectLst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effectLst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extLst>
                  <a:ext uri="{0D108BD9-81ED-4DB2-BD59-A6C34878D82A}">
                    <a16:rowId xmlns:a16="http://schemas.microsoft.com/office/drawing/2014/main" val="2266935237"/>
                  </a:ext>
                </a:extLst>
              </a:tr>
              <a:tr h="28736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3-Star Manager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effectLst/>
                        </a:rPr>
                        <a:t>110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effectLst/>
                        </a:rPr>
                        <a:t>2500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effectLst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 dirty="0">
                          <a:effectLst/>
                        </a:rPr>
                        <a:t>1 </a:t>
                      </a:r>
                      <a:r>
                        <a:rPr lang="ru-RU" sz="1100" b="0" i="0" u="none" kern="0" baseline="0" dirty="0">
                          <a:effectLst/>
                        </a:rPr>
                        <a:t>при</a:t>
                      </a:r>
                      <a:r>
                        <a:rPr lang="pl" sz="1100" b="0" i="0" u="none" kern="0" baseline="0" dirty="0">
                          <a:effectLst/>
                        </a:rPr>
                        <a:t> 1000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effectLst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extLst>
                  <a:ext uri="{0D108BD9-81ED-4DB2-BD59-A6C34878D82A}">
                    <a16:rowId xmlns:a16="http://schemas.microsoft.com/office/drawing/2014/main" val="2637985431"/>
                  </a:ext>
                </a:extLst>
              </a:tr>
              <a:tr h="62344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1-Star Director</a:t>
                      </a:r>
                      <a:endParaRPr lang="pl" sz="1100" kern="100" dirty="0">
                        <a:effectLst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pl" sz="11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effectLst/>
                        </a:rPr>
                        <a:t>5000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solidFill>
                            <a:schemeClr val="accent1"/>
                          </a:solidFill>
                          <a:effectLst/>
                        </a:rPr>
                        <a:t>65%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 dirty="0">
                          <a:effectLst/>
                        </a:rPr>
                        <a:t>2 </a:t>
                      </a:r>
                      <a:r>
                        <a:rPr lang="ru-RU" sz="1100" b="0" i="0" u="none" kern="0" baseline="0" dirty="0">
                          <a:effectLst/>
                        </a:rPr>
                        <a:t>при</a:t>
                      </a:r>
                      <a:r>
                        <a:rPr lang="pl" sz="1100" b="0" i="0" u="none" kern="0" baseline="0" dirty="0">
                          <a:effectLst/>
                        </a:rPr>
                        <a:t> 1000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solidFill>
                            <a:schemeClr val="accent1"/>
                          </a:solidFill>
                          <a:effectLst/>
                        </a:rPr>
                        <a:t>500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extLst>
                  <a:ext uri="{0D108BD9-81ED-4DB2-BD59-A6C34878D82A}">
                    <a16:rowId xmlns:a16="http://schemas.microsoft.com/office/drawing/2014/main" val="3493574844"/>
                  </a:ext>
                </a:extLst>
              </a:tr>
              <a:tr h="28736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2-Star Director</a:t>
                      </a:r>
                      <a:endParaRPr lang="pl" sz="1100" kern="100" dirty="0">
                        <a:effectLst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pl" sz="11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effectLst/>
                        </a:rPr>
                        <a:t>10 000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solidFill>
                            <a:schemeClr val="accent1"/>
                          </a:solidFill>
                          <a:effectLst/>
                        </a:rPr>
                        <a:t>65%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 dirty="0">
                          <a:effectLst/>
                        </a:rPr>
                        <a:t>2 </a:t>
                      </a:r>
                      <a:r>
                        <a:rPr lang="ru-RU" sz="1100" b="0" i="0" u="none" kern="0" baseline="0" dirty="0">
                          <a:effectLst/>
                        </a:rPr>
                        <a:t>при</a:t>
                      </a:r>
                      <a:r>
                        <a:rPr lang="pl" sz="1100" b="0" i="0" u="none" kern="0" baseline="0" dirty="0">
                          <a:effectLst/>
                        </a:rPr>
                        <a:t> 2000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solidFill>
                            <a:schemeClr val="accent1"/>
                          </a:solidFill>
                          <a:effectLst/>
                        </a:rPr>
                        <a:t>1000</a:t>
                      </a:r>
                      <a:endParaRPr lang="pl" sz="1100" b="1" kern="10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extLst>
                  <a:ext uri="{0D108BD9-81ED-4DB2-BD59-A6C34878D82A}">
                    <a16:rowId xmlns:a16="http://schemas.microsoft.com/office/drawing/2014/main" val="633328388"/>
                  </a:ext>
                </a:extLst>
              </a:tr>
              <a:tr h="28736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3-Star Director</a:t>
                      </a:r>
                      <a:endParaRPr lang="pl" sz="1100" kern="100" dirty="0">
                        <a:effectLst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pl" sz="11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effectLst/>
                        </a:rPr>
                        <a:t>20 000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solidFill>
                            <a:schemeClr val="accent1"/>
                          </a:solidFill>
                          <a:effectLst/>
                        </a:rPr>
                        <a:t>65%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 dirty="0">
                          <a:effectLst/>
                        </a:rPr>
                        <a:t>2 </a:t>
                      </a:r>
                      <a:r>
                        <a:rPr lang="ru-RU" sz="1100" b="0" i="0" u="none" kern="0" baseline="0" dirty="0">
                          <a:effectLst/>
                        </a:rPr>
                        <a:t>при</a:t>
                      </a:r>
                      <a:r>
                        <a:rPr lang="pl" sz="1100" b="0" i="0" u="none" kern="0" baseline="0" dirty="0">
                          <a:effectLst/>
                        </a:rPr>
                        <a:t> 3000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solidFill>
                            <a:schemeClr val="accent1"/>
                          </a:solidFill>
                          <a:effectLst/>
                        </a:rPr>
                        <a:t>1500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extLst>
                  <a:ext uri="{0D108BD9-81ED-4DB2-BD59-A6C34878D82A}">
                    <a16:rowId xmlns:a16="http://schemas.microsoft.com/office/drawing/2014/main" val="3603516400"/>
                  </a:ext>
                </a:extLst>
              </a:tr>
              <a:tr h="39797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1-Star Executive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solidFill>
                            <a:schemeClr val="accent1"/>
                          </a:solidFill>
                          <a:effectLst/>
                        </a:rPr>
                        <a:t>110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effectLst/>
                        </a:rPr>
                        <a:t>40 000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solidFill>
                            <a:schemeClr val="accent1"/>
                          </a:solidFill>
                          <a:effectLst/>
                        </a:rPr>
                        <a:t>65%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 dirty="0">
                          <a:effectLst/>
                        </a:rPr>
                        <a:t>2 </a:t>
                      </a:r>
                      <a:r>
                        <a:rPr lang="ru-RU" sz="1100" b="0" i="0" u="none" kern="0" baseline="0" dirty="0">
                          <a:effectLst/>
                        </a:rPr>
                        <a:t>при</a:t>
                      </a:r>
                      <a:r>
                        <a:rPr lang="pl" sz="1100" b="0" i="0" u="none" kern="0" baseline="0" dirty="0">
                          <a:effectLst/>
                        </a:rPr>
                        <a:t> 6000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solidFill>
                            <a:schemeClr val="accent1"/>
                          </a:solidFill>
                          <a:effectLst/>
                        </a:rPr>
                        <a:t>3000</a:t>
                      </a:r>
                      <a:endParaRPr lang="pl" sz="1100" b="1" kern="10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extLst>
                  <a:ext uri="{0D108BD9-81ED-4DB2-BD59-A6C34878D82A}">
                    <a16:rowId xmlns:a16="http://schemas.microsoft.com/office/drawing/2014/main" val="3846517841"/>
                  </a:ext>
                </a:extLst>
              </a:tr>
              <a:tr h="39797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2-Star Executive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solidFill>
                            <a:schemeClr val="accent1"/>
                          </a:solidFill>
                          <a:effectLst/>
                        </a:rPr>
                        <a:t>110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effectLst/>
                        </a:rPr>
                        <a:t>100 000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solidFill>
                            <a:schemeClr val="accent1"/>
                          </a:solidFill>
                          <a:effectLst/>
                        </a:rPr>
                        <a:t>65%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 dirty="0">
                          <a:effectLst/>
                        </a:rPr>
                        <a:t>2 </a:t>
                      </a:r>
                      <a:r>
                        <a:rPr lang="ru-RU" sz="1100" b="0" i="0" u="none" kern="0" baseline="0" dirty="0">
                          <a:effectLst/>
                        </a:rPr>
                        <a:t>при</a:t>
                      </a:r>
                      <a:r>
                        <a:rPr lang="pl" sz="1100" b="0" i="0" u="none" kern="0" baseline="0" dirty="0">
                          <a:effectLst/>
                        </a:rPr>
                        <a:t> 15 000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solidFill>
                            <a:schemeClr val="accent1"/>
                          </a:solidFill>
                          <a:effectLst/>
                        </a:rPr>
                        <a:t>7500</a:t>
                      </a:r>
                      <a:endParaRPr lang="pl" sz="1100" b="1" kern="10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extLst>
                  <a:ext uri="{0D108BD9-81ED-4DB2-BD59-A6C34878D82A}">
                    <a16:rowId xmlns:a16="http://schemas.microsoft.com/office/drawing/2014/main" val="3325432283"/>
                  </a:ext>
                </a:extLst>
              </a:tr>
              <a:tr h="39797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3-Star Executive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solidFill>
                            <a:schemeClr val="accent1"/>
                          </a:solidFill>
                          <a:effectLst/>
                        </a:rPr>
                        <a:t>110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effectLst/>
                        </a:rPr>
                        <a:t>250 000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solidFill>
                            <a:schemeClr val="accent1"/>
                          </a:solidFill>
                          <a:effectLst/>
                        </a:rPr>
                        <a:t>65%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 dirty="0">
                          <a:effectLst/>
                        </a:rPr>
                        <a:t>2 </a:t>
                      </a:r>
                      <a:r>
                        <a:rPr lang="ru-RU" sz="1100" b="0" i="0" u="none" kern="0" baseline="0" dirty="0">
                          <a:effectLst/>
                        </a:rPr>
                        <a:t>при</a:t>
                      </a:r>
                      <a:r>
                        <a:rPr lang="pl" sz="1100" b="0" i="0" u="none" kern="0" baseline="0" dirty="0">
                          <a:effectLst/>
                        </a:rPr>
                        <a:t> 40 000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solidFill>
                            <a:schemeClr val="accent1"/>
                          </a:solidFill>
                          <a:effectLst/>
                        </a:rPr>
                        <a:t>20 000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extLst>
                  <a:ext uri="{0D108BD9-81ED-4DB2-BD59-A6C34878D82A}">
                    <a16:rowId xmlns:a16="http://schemas.microsoft.com/office/drawing/2014/main" val="3541196598"/>
                  </a:ext>
                </a:extLst>
              </a:tr>
              <a:tr h="39797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1-Star Presidential 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solidFill>
                            <a:schemeClr val="accent1"/>
                          </a:solidFill>
                          <a:effectLst/>
                        </a:rPr>
                        <a:t>110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effectLst/>
                        </a:rPr>
                        <a:t>600 000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solidFill>
                            <a:schemeClr val="accent1"/>
                          </a:solidFill>
                          <a:effectLst/>
                        </a:rPr>
                        <a:t>65%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 dirty="0">
                          <a:effectLst/>
                        </a:rPr>
                        <a:t>2 </a:t>
                      </a:r>
                      <a:r>
                        <a:rPr lang="ru-RU" sz="1100" b="0" i="0" u="none" kern="0" baseline="0" dirty="0">
                          <a:effectLst/>
                        </a:rPr>
                        <a:t>при</a:t>
                      </a:r>
                      <a:r>
                        <a:rPr lang="pl" sz="1100" b="0" i="0" u="none" kern="0" baseline="0" dirty="0">
                          <a:effectLst/>
                        </a:rPr>
                        <a:t> 100 000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solidFill>
                            <a:schemeClr val="accent1"/>
                          </a:solidFill>
                          <a:effectLst/>
                        </a:rPr>
                        <a:t>50 000</a:t>
                      </a:r>
                      <a:endParaRPr lang="pl" sz="1100" b="1" kern="10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extLst>
                  <a:ext uri="{0D108BD9-81ED-4DB2-BD59-A6C34878D82A}">
                    <a16:rowId xmlns:a16="http://schemas.microsoft.com/office/drawing/2014/main" val="1333965892"/>
                  </a:ext>
                </a:extLst>
              </a:tr>
              <a:tr h="397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100" b="1" i="0" u="none" kern="0" baseline="0">
                          <a:effectLst/>
                        </a:rPr>
                        <a:t>2-Star Presidential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solidFill>
                            <a:schemeClr val="accent1"/>
                          </a:solidFill>
                          <a:effectLst/>
                        </a:rPr>
                        <a:t>110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effectLst/>
                        </a:rPr>
                        <a:t>1500 000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solidFill>
                            <a:schemeClr val="accent1"/>
                          </a:solidFill>
                          <a:effectLst/>
                        </a:rPr>
                        <a:t>65%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 dirty="0">
                          <a:effectLst/>
                        </a:rPr>
                        <a:t>2 </a:t>
                      </a:r>
                      <a:r>
                        <a:rPr lang="ru-RU" sz="1100" b="0" i="0" u="none" kern="0" baseline="0" dirty="0">
                          <a:effectLst/>
                        </a:rPr>
                        <a:t>при</a:t>
                      </a:r>
                      <a:r>
                        <a:rPr lang="pl" sz="1100" b="0" i="0" u="none" kern="0" baseline="0" dirty="0">
                          <a:effectLst/>
                        </a:rPr>
                        <a:t> 240 000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solidFill>
                            <a:schemeClr val="accent1"/>
                          </a:solidFill>
                          <a:effectLst/>
                        </a:rPr>
                        <a:t>120 000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extLst>
                  <a:ext uri="{0D108BD9-81ED-4DB2-BD59-A6C34878D82A}">
                    <a16:rowId xmlns:a16="http://schemas.microsoft.com/office/drawing/2014/main" val="425108186"/>
                  </a:ext>
                </a:extLst>
              </a:tr>
              <a:tr h="397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100" b="1" i="0" u="none" kern="0" baseline="0">
                          <a:effectLst/>
                        </a:rPr>
                        <a:t>3-Star Presidential 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solidFill>
                            <a:schemeClr val="accent1"/>
                          </a:solidFill>
                          <a:effectLst/>
                        </a:rPr>
                        <a:t>110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>
                          <a:effectLst/>
                        </a:rPr>
                        <a:t>5 000 000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solidFill>
                            <a:schemeClr val="accent1"/>
                          </a:solidFill>
                          <a:effectLst/>
                        </a:rPr>
                        <a:t>65%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0" i="0" u="none" kern="0" baseline="0" dirty="0">
                          <a:effectLst/>
                        </a:rPr>
                        <a:t>3 </a:t>
                      </a:r>
                      <a:r>
                        <a:rPr lang="ru-RU" sz="1100" b="0" i="0" u="none" kern="0" baseline="0" dirty="0">
                          <a:effectLst/>
                        </a:rPr>
                        <a:t>при</a:t>
                      </a:r>
                      <a:r>
                        <a:rPr lang="pl" sz="1100" b="0" i="0" u="none" kern="0" baseline="0" dirty="0">
                          <a:effectLst/>
                        </a:rPr>
                        <a:t> 800 000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 dirty="0">
                          <a:solidFill>
                            <a:schemeClr val="accent1"/>
                          </a:solidFill>
                          <a:effectLst/>
                        </a:rPr>
                        <a:t>400 000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extLst>
                  <a:ext uri="{0D108BD9-81ED-4DB2-BD59-A6C34878D82A}">
                    <a16:rowId xmlns:a16="http://schemas.microsoft.com/office/drawing/2014/main" val="973668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465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0F037-6F8E-BB35-6C05-AEC3BF7D6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FB39D0-3813-BE45-F63F-B4EFBFB5AC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06636" y="1256183"/>
            <a:ext cx="5065513" cy="4345633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600" b="1" dirty="0"/>
              <a:t>Ранги Менеджер и Директор</a:t>
            </a:r>
            <a:r>
              <a:rPr lang="ru-RU" sz="1600" dirty="0"/>
              <a:t> — полные требования вступают в силу </a:t>
            </a:r>
            <a:r>
              <a:rPr lang="ru-RU" sz="1600" b="1" dirty="0"/>
              <a:t>после 12-й недели</a:t>
            </a:r>
            <a:r>
              <a:rPr lang="ru-RU" sz="1600" dirty="0"/>
              <a:t>.</a:t>
            </a:r>
            <a:endParaRPr lang="pl" sz="1600" b="0" i="0" u="none" baseline="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l" rtl="0">
              <a:spcBef>
                <a:spcPts val="0"/>
              </a:spcBef>
            </a:pPr>
            <a:endParaRPr lang="pl" sz="200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800" b="1" dirty="0"/>
              <a:t>Ранги </a:t>
            </a:r>
            <a:r>
              <a:rPr lang="pl-PL" sz="1800" b="1" dirty="0" err="1"/>
              <a:t>Executive</a:t>
            </a:r>
            <a:r>
              <a:rPr lang="pl" sz="1800" b="0" i="0" u="none" baseline="0" dirty="0">
                <a:solidFill>
                  <a:srgbClr val="555552"/>
                </a:solidFill>
                <a:latin typeface="Cabin" pitchFamily="2" charset="77"/>
                <a:ea typeface="Times New Roman" panose="02020603050405020304" pitchFamily="18" charset="0"/>
                <a:cs typeface="Aptos" panose="020B00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Допускается: </a:t>
            </a:r>
            <a:r>
              <a:rPr lang="ru-RU" b="1" dirty="0"/>
              <a:t>не более 55%</a:t>
            </a:r>
            <a:r>
              <a:rPr lang="ru-RU" dirty="0"/>
              <a:t> объема из одной ноги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Требуется: </a:t>
            </a:r>
            <a:r>
              <a:rPr lang="ru-RU" b="1" dirty="0"/>
              <a:t>75% объема вне самой сильной ноги</a:t>
            </a:r>
            <a:r>
              <a:rPr lang="ru-RU" dirty="0"/>
              <a:t> (по тому же пониженному значению, что и для условия балансировки бинарных ног)</a:t>
            </a:r>
            <a:endParaRPr lang="pl" sz="1800" b="0" i="0" u="none" baseline="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1" algn="l" rtl="0">
              <a:spcBef>
                <a:spcPts val="0"/>
              </a:spcBef>
            </a:pPr>
            <a:endParaRPr lang="pl" sz="200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800" b="1" dirty="0"/>
              <a:t>Ранги </a:t>
            </a:r>
            <a:r>
              <a:rPr lang="pl-PL" sz="1800" b="1" dirty="0" err="1"/>
              <a:t>Presidential</a:t>
            </a:r>
            <a:r>
              <a:rPr lang="pl" sz="2000" b="0" i="0" u="none" baseline="0" dirty="0">
                <a:solidFill>
                  <a:srgbClr val="555552"/>
                </a:solidFill>
                <a:latin typeface="Cabin" pitchFamily="2" charset="77"/>
                <a:ea typeface="Times New Roman" panose="02020603050405020304" pitchFamily="18" charset="0"/>
                <a:cs typeface="Aptos" panose="020B00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Допускается: </a:t>
            </a:r>
            <a:r>
              <a:rPr lang="ru-RU" b="1" dirty="0"/>
              <a:t>не более 55%</a:t>
            </a:r>
            <a:r>
              <a:rPr lang="ru-RU" dirty="0"/>
              <a:t> объема из одной ноги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Требуется: </a:t>
            </a:r>
            <a:r>
              <a:rPr lang="ru-RU" b="1" dirty="0"/>
              <a:t>65% объема вне самой сильной ноги</a:t>
            </a:r>
            <a:r>
              <a:rPr lang="ru-RU" dirty="0"/>
              <a:t> (по тому же пониженному значению, что и для условия балансировки бинарных ног)</a:t>
            </a:r>
          </a:p>
          <a:p>
            <a:pPr marL="342900" indent="-342900" algn="l" rtl="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pl" sz="180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endParaRPr lang="pl" sz="12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438899-F314-CECC-F6C1-4301512735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500" y="661386"/>
            <a:ext cx="7749540" cy="446757"/>
          </a:xfrm>
        </p:spPr>
        <p:txBody>
          <a:bodyPr/>
          <a:lstStyle/>
          <a:p>
            <a:r>
              <a:rPr lang="ru-RU" dirty="0"/>
              <a:t>ПЕРЕХОДНЫЙ ЭТАП 2: Недели 13–24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C3F0A-D63E-FBF9-1DEA-AB1E6A1E1217}"/>
              </a:ext>
            </a:extLst>
          </p:cNvPr>
          <p:cNvSpPr txBox="1"/>
          <p:nvPr/>
        </p:nvSpPr>
        <p:spPr>
          <a:xfrm>
            <a:off x="487547" y="6519446"/>
            <a:ext cx="528460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dirty="0"/>
              <a:t>КОНФИДЕНЦИАЛЬНАЯ и закрытая информация компании </a:t>
            </a:r>
            <a:r>
              <a:rPr lang="pl-PL" sz="800" dirty="0" err="1"/>
              <a:t>LifeWave</a:t>
            </a:r>
            <a:r>
              <a:rPr lang="pl-PL" sz="800" dirty="0"/>
              <a:t>, Inc.</a:t>
            </a:r>
          </a:p>
          <a:p>
            <a:r>
              <a:rPr lang="ru-RU" sz="800" dirty="0"/>
              <a:t>Не записывать и не распространять. Только для внутреннего использования сотрудниками и партнёрами </a:t>
            </a:r>
            <a:r>
              <a:rPr lang="pl-PL" sz="800" dirty="0" err="1"/>
              <a:t>LifeWave</a:t>
            </a:r>
            <a:r>
              <a:rPr lang="pl" sz="800" b="0" i="0" u="none" baseline="0" dirty="0">
                <a:latin typeface="Arial"/>
                <a:ea typeface="Arial"/>
                <a:cs typeface="Arial"/>
              </a:rPr>
              <a:t>.</a:t>
            </a:r>
            <a:endParaRPr lang="pl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E3D64B-4BB7-39CD-6D57-D456A387B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554531"/>
              </p:ext>
            </p:extLst>
          </p:nvPr>
        </p:nvGraphicFramePr>
        <p:xfrm>
          <a:off x="6063527" y="1108143"/>
          <a:ext cx="5640926" cy="5668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0328">
                  <a:extLst>
                    <a:ext uri="{9D8B030D-6E8A-4147-A177-3AD203B41FA5}">
                      <a16:colId xmlns:a16="http://schemas.microsoft.com/office/drawing/2014/main" val="1085218153"/>
                    </a:ext>
                  </a:extLst>
                </a:gridCol>
                <a:gridCol w="692458">
                  <a:extLst>
                    <a:ext uri="{9D8B030D-6E8A-4147-A177-3AD203B41FA5}">
                      <a16:colId xmlns:a16="http://schemas.microsoft.com/office/drawing/2014/main" val="2571295025"/>
                    </a:ext>
                  </a:extLst>
                </a:gridCol>
                <a:gridCol w="848089">
                  <a:extLst>
                    <a:ext uri="{9D8B030D-6E8A-4147-A177-3AD203B41FA5}">
                      <a16:colId xmlns:a16="http://schemas.microsoft.com/office/drawing/2014/main" val="535355639"/>
                    </a:ext>
                  </a:extLst>
                </a:gridCol>
                <a:gridCol w="758769">
                  <a:extLst>
                    <a:ext uri="{9D8B030D-6E8A-4147-A177-3AD203B41FA5}">
                      <a16:colId xmlns:a16="http://schemas.microsoft.com/office/drawing/2014/main" val="4253211920"/>
                    </a:ext>
                  </a:extLst>
                </a:gridCol>
                <a:gridCol w="898961">
                  <a:extLst>
                    <a:ext uri="{9D8B030D-6E8A-4147-A177-3AD203B41FA5}">
                      <a16:colId xmlns:a16="http://schemas.microsoft.com/office/drawing/2014/main" val="343871618"/>
                    </a:ext>
                  </a:extLst>
                </a:gridCol>
                <a:gridCol w="942321">
                  <a:extLst>
                    <a:ext uri="{9D8B030D-6E8A-4147-A177-3AD203B41FA5}">
                      <a16:colId xmlns:a16="http://schemas.microsoft.com/office/drawing/2014/main" val="910821777"/>
                    </a:ext>
                  </a:extLst>
                </a:gridCol>
              </a:tblGrid>
              <a:tr h="733692">
                <a:tc>
                  <a:txBody>
                    <a:bodyPr/>
                    <a:lstStyle/>
                    <a:p>
                      <a:r>
                        <a:rPr lang="ru-RU" sz="1100" b="1" dirty="0"/>
                        <a:t>Ранг вознаграждения</a:t>
                      </a:r>
                      <a:endParaRPr lang="ru-RU" sz="1100" dirty="0"/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/>
                        <a:t>Личный объём</a:t>
                      </a:r>
                      <a:endParaRPr lang="ru-RU" sz="1100" dirty="0"/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Квалификационный объём структуры</a:t>
                      </a:r>
                      <a:endParaRPr lang="ru-RU" sz="1100" dirty="0"/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Принцип максимального объёма</a:t>
                      </a:r>
                      <a:endParaRPr lang="ru-RU" sz="1100" dirty="0"/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Объёмные ноги</a:t>
                      </a:r>
                      <a:endParaRPr lang="ru-RU" sz="1100" dirty="0"/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Объём вне самой сильной ноги</a:t>
                      </a:r>
                      <a:endParaRPr lang="ru-RU" sz="1100" dirty="0"/>
                    </a:p>
                  </a:txBody>
                  <a:tcPr marL="30936" marR="30936" marT="30936" marB="30936" anchor="ctr"/>
                </a:tc>
                <a:extLst>
                  <a:ext uri="{0D108BD9-81ED-4DB2-BD59-A6C34878D82A}">
                    <a16:rowId xmlns:a16="http://schemas.microsoft.com/office/drawing/2014/main" val="1816833852"/>
                  </a:ext>
                </a:extLst>
              </a:tr>
              <a:tr h="28888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/>
                        <a:t>Активный</a:t>
                      </a:r>
                      <a:r>
                        <a:rPr lang="pl" sz="1100" b="1" i="0" u="none" kern="0" baseline="0" dirty="0">
                          <a:effectLst/>
                        </a:rPr>
                        <a:t> Brand Partner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extLst>
                  <a:ext uri="{0D108BD9-81ED-4DB2-BD59-A6C34878D82A}">
                    <a16:rowId xmlns:a16="http://schemas.microsoft.com/office/drawing/2014/main" val="226765202"/>
                  </a:ext>
                </a:extLst>
              </a:tr>
              <a:tr h="338062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1 Star Manager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extLst>
                  <a:ext uri="{0D108BD9-81ED-4DB2-BD59-A6C34878D82A}">
                    <a16:rowId xmlns:a16="http://schemas.microsoft.com/office/drawing/2014/main" val="3270719768"/>
                  </a:ext>
                </a:extLst>
              </a:tr>
              <a:tr h="28888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2 Star Manager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0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kumimoji="0" lang="pl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extLst>
                  <a:ext uri="{0D108BD9-81ED-4DB2-BD59-A6C34878D82A}">
                    <a16:rowId xmlns:a16="http://schemas.microsoft.com/office/drawing/2014/main" val="2266935237"/>
                  </a:ext>
                </a:extLst>
              </a:tr>
              <a:tr h="28888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3 Star Manager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0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kumimoji="0" lang="pl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000" b="0" i="0" u="none" kern="0" baseline="0" dirty="0">
                          <a:effectLst/>
                        </a:rPr>
                        <a:t>при</a:t>
                      </a: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extLst>
                  <a:ext uri="{0D108BD9-81ED-4DB2-BD59-A6C34878D82A}">
                    <a16:rowId xmlns:a16="http://schemas.microsoft.com/office/drawing/2014/main" val="2637985431"/>
                  </a:ext>
                </a:extLst>
              </a:tr>
              <a:tr h="62674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1 Star Director</a:t>
                      </a:r>
                      <a:endParaRPr lang="pl" sz="1100" kern="100" dirty="0">
                        <a:effectLst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00" b="0" i="0" u="none" kern="0" baseline="0" dirty="0">
                          <a:effectLst/>
                        </a:rPr>
                        <a:t>при</a:t>
                      </a: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extLst>
                  <a:ext uri="{0D108BD9-81ED-4DB2-BD59-A6C34878D82A}">
                    <a16:rowId xmlns:a16="http://schemas.microsoft.com/office/drawing/2014/main" val="3493574844"/>
                  </a:ext>
                </a:extLst>
              </a:tr>
              <a:tr h="28888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2 Star Director</a:t>
                      </a:r>
                      <a:endParaRPr lang="pl" sz="1100" kern="100" dirty="0">
                        <a:effectLst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00" b="0" i="0" u="none" kern="0" baseline="0" dirty="0">
                          <a:effectLst/>
                        </a:rPr>
                        <a:t>при</a:t>
                      </a: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extLst>
                  <a:ext uri="{0D108BD9-81ED-4DB2-BD59-A6C34878D82A}">
                    <a16:rowId xmlns:a16="http://schemas.microsoft.com/office/drawing/2014/main" val="633328388"/>
                  </a:ext>
                </a:extLst>
              </a:tr>
              <a:tr h="28888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3 Star Director</a:t>
                      </a:r>
                      <a:endParaRPr lang="pl" sz="1100" kern="100" dirty="0">
                        <a:effectLst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0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kumimoji="0" lang="pl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00" b="0" i="0" u="none" kern="0" baseline="0" dirty="0">
                          <a:effectLst/>
                        </a:rPr>
                        <a:t>при</a:t>
                      </a: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extLst>
                  <a:ext uri="{0D108BD9-81ED-4DB2-BD59-A6C34878D82A}">
                    <a16:rowId xmlns:a16="http://schemas.microsoft.com/office/drawing/2014/main" val="3603516400"/>
                  </a:ext>
                </a:extLst>
              </a:tr>
              <a:tr h="40008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1 Star Executive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0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pl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1" i="0" u="none" kern="0" baseline="0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00" b="0" i="0" u="none" kern="0" baseline="0" dirty="0">
                          <a:effectLst/>
                        </a:rPr>
                        <a:t>при</a:t>
                      </a: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1" i="0" u="none" kern="0" baseline="0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4500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extLst>
                  <a:ext uri="{0D108BD9-81ED-4DB2-BD59-A6C34878D82A}">
                    <a16:rowId xmlns:a16="http://schemas.microsoft.com/office/drawing/2014/main" val="3846517841"/>
                  </a:ext>
                </a:extLst>
              </a:tr>
              <a:tr h="40008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2 Star Executive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0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pl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1" i="0" u="none" kern="0" baseline="0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00" b="0" i="0" u="none" kern="0" baseline="0" dirty="0">
                          <a:effectLst/>
                        </a:rPr>
                        <a:t>при</a:t>
                      </a: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15 000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1" i="0" u="none" kern="0" baseline="0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11 250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extLst>
                  <a:ext uri="{0D108BD9-81ED-4DB2-BD59-A6C34878D82A}">
                    <a16:rowId xmlns:a16="http://schemas.microsoft.com/office/drawing/2014/main" val="3325432283"/>
                  </a:ext>
                </a:extLst>
              </a:tr>
              <a:tr h="40008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3 Star Executive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0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pl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250 000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1" i="0" u="none" kern="0" baseline="0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00" b="0" i="0" u="none" kern="0" baseline="0" dirty="0">
                          <a:effectLst/>
                        </a:rPr>
                        <a:t>при</a:t>
                      </a: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40 000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1" i="0" u="none" kern="0" baseline="0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30 000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extLst>
                  <a:ext uri="{0D108BD9-81ED-4DB2-BD59-A6C34878D82A}">
                    <a16:rowId xmlns:a16="http://schemas.microsoft.com/office/drawing/2014/main" val="3541196598"/>
                  </a:ext>
                </a:extLst>
              </a:tr>
              <a:tr h="40008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1 Star Presidential 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0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pl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600 000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1" i="0" u="none" kern="0" baseline="0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00" b="0" i="0" u="none" kern="0" baseline="0" dirty="0">
                          <a:effectLst/>
                        </a:rPr>
                        <a:t>при</a:t>
                      </a: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100 000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1" i="0" u="none" kern="0" baseline="0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65 000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extLst>
                  <a:ext uri="{0D108BD9-81ED-4DB2-BD59-A6C34878D82A}">
                    <a16:rowId xmlns:a16="http://schemas.microsoft.com/office/drawing/2014/main" val="1333965892"/>
                  </a:ext>
                </a:extLst>
              </a:tr>
              <a:tr h="400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100" b="1" i="0" u="none" kern="0" baseline="0">
                          <a:effectLst/>
                        </a:rPr>
                        <a:t>2 Star Presidential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0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pl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1500 000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1" i="0" u="none" kern="0" baseline="0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00" b="0" i="0" u="none" kern="0" baseline="0" dirty="0">
                          <a:effectLst/>
                        </a:rPr>
                        <a:t>при</a:t>
                      </a: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240 000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1" i="0" u="none" kern="0" baseline="0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156 000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extLst>
                  <a:ext uri="{0D108BD9-81ED-4DB2-BD59-A6C34878D82A}">
                    <a16:rowId xmlns:a16="http://schemas.microsoft.com/office/drawing/2014/main" val="425108186"/>
                  </a:ext>
                </a:extLst>
              </a:tr>
              <a:tr h="400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100" b="1" i="0" u="none" kern="0" baseline="0">
                          <a:effectLst/>
                        </a:rPr>
                        <a:t>3 Star Presidential 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0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pl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5 000 000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1" i="0" u="none" kern="0" baseline="0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000" b="0" i="0" u="none" kern="0" baseline="0" dirty="0">
                          <a:effectLst/>
                        </a:rPr>
                        <a:t>при</a:t>
                      </a: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800 000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1" i="0" u="none" kern="0" baseline="0" dirty="0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520 000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extLst>
                  <a:ext uri="{0D108BD9-81ED-4DB2-BD59-A6C34878D82A}">
                    <a16:rowId xmlns:a16="http://schemas.microsoft.com/office/drawing/2014/main" val="973668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217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BA6C0-AF3B-FE09-A24D-226C8B48D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E0E1CC-5778-3F9A-F24E-C8399CED491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06636" y="1203797"/>
            <a:ext cx="5065513" cy="43456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Уровни </a:t>
            </a:r>
            <a:r>
              <a:rPr lang="pl-PL" sz="2000" b="1" dirty="0" err="1"/>
              <a:t>Executive</a:t>
            </a:r>
            <a:r>
              <a:rPr lang="pl-PL" sz="2000" dirty="0"/>
              <a:t> — </a:t>
            </a:r>
            <a:r>
              <a:rPr lang="ru-RU" sz="2000" dirty="0"/>
              <a:t>полные требования вступают в силу после 24-й недели.</a:t>
            </a:r>
          </a:p>
          <a:p>
            <a:pPr algn="l" rtl="0">
              <a:spcBef>
                <a:spcPts val="0"/>
              </a:spcBef>
            </a:pPr>
            <a:endParaRPr lang="pl" sz="240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2400" b="1" dirty="0"/>
              <a:t>Уровни </a:t>
            </a:r>
            <a:r>
              <a:rPr lang="pl-PL" sz="2400" b="1" dirty="0" err="1"/>
              <a:t>Presidential</a:t>
            </a:r>
            <a:r>
              <a:rPr lang="pl" sz="2400" b="0" i="0" u="none" baseline="0" dirty="0">
                <a:solidFill>
                  <a:srgbClr val="555552"/>
                </a:solidFill>
                <a:latin typeface="Cabin" pitchFamily="2" charset="77"/>
                <a:ea typeface="Times New Roman" panose="02020603050405020304" pitchFamily="18" charset="0"/>
                <a:cs typeface="Aptos" panose="020B0004020202020204" pitchFamily="34" charset="0"/>
              </a:rPr>
              <a:t>:</a:t>
            </a:r>
            <a:br>
              <a:rPr lang="ru-RU" sz="2400" b="0" i="0" u="none" baseline="0" dirty="0">
                <a:solidFill>
                  <a:srgbClr val="555552"/>
                </a:solidFill>
                <a:latin typeface="Cabin" pitchFamily="2" charset="77"/>
                <a:ea typeface="Times New Roman" panose="02020603050405020304" pitchFamily="18" charset="0"/>
                <a:cs typeface="Aptos" panose="020B0004020202020204" pitchFamily="34" charset="0"/>
              </a:rPr>
            </a:br>
            <a:endParaRPr lang="pl" sz="2400" b="0" i="0" u="none" baseline="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Допускается выполнение требования по объему вне самой сильной ноги (</a:t>
            </a:r>
            <a:r>
              <a:rPr lang="pl-PL" dirty="0"/>
              <a:t>OLL) </a:t>
            </a:r>
            <a:r>
              <a:rPr lang="ru-RU" dirty="0"/>
              <a:t>на </a:t>
            </a:r>
            <a:r>
              <a:rPr lang="ru-RU" b="1" dirty="0"/>
              <a:t>85%</a:t>
            </a:r>
            <a:r>
              <a:rPr lang="ru-RU" dirty="0"/>
              <a:t> (в том же сниженном значении, что и для бинарного баланса).</a:t>
            </a:r>
            <a:endParaRPr lang="pl" sz="200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endParaRPr lang="pl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F91EE7A-8102-70F1-101E-B9CF1FDBF3D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500" y="661386"/>
            <a:ext cx="6858000" cy="446757"/>
          </a:xfrm>
        </p:spPr>
        <p:txBody>
          <a:bodyPr/>
          <a:lstStyle/>
          <a:p>
            <a:r>
              <a:rPr lang="ru-RU" dirty="0"/>
              <a:t>ЭТАП ПЕРЕХОДА 3: Недели 25–36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057E9F-0FB8-92B2-AB5D-13D22606ABA8}"/>
              </a:ext>
            </a:extLst>
          </p:cNvPr>
          <p:cNvSpPr txBox="1"/>
          <p:nvPr/>
        </p:nvSpPr>
        <p:spPr>
          <a:xfrm>
            <a:off x="563957" y="6501873"/>
            <a:ext cx="533969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dirty="0"/>
              <a:t>КОНФИДЕНЦИАЛЬНАЯ и закрытая информация компании </a:t>
            </a:r>
            <a:r>
              <a:rPr lang="pl-PL" sz="800" dirty="0" err="1"/>
              <a:t>LifeWave</a:t>
            </a:r>
            <a:r>
              <a:rPr lang="pl-PL" sz="800" dirty="0"/>
              <a:t>, Inc.</a:t>
            </a:r>
          </a:p>
          <a:p>
            <a:r>
              <a:rPr lang="ru-RU" sz="800" dirty="0"/>
              <a:t>Не записывать и не распространять. Только для внутреннего использования сотрудниками и партнёрами </a:t>
            </a:r>
            <a:r>
              <a:rPr lang="pl-PL" sz="800" dirty="0" err="1"/>
              <a:t>LifeWave</a:t>
            </a:r>
            <a:r>
              <a:rPr lang="pl" sz="800" b="0" i="0" u="none" baseline="0" dirty="0">
                <a:latin typeface="Arial"/>
                <a:ea typeface="Arial"/>
                <a:cs typeface="Arial"/>
              </a:rPr>
              <a:t>.</a:t>
            </a:r>
            <a:endParaRPr lang="pl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889CB4C-1745-960C-DC3D-58FD567A7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570886"/>
              </p:ext>
            </p:extLst>
          </p:nvPr>
        </p:nvGraphicFramePr>
        <p:xfrm>
          <a:off x="6096000" y="1108143"/>
          <a:ext cx="5724392" cy="5719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1448">
                  <a:extLst>
                    <a:ext uri="{9D8B030D-6E8A-4147-A177-3AD203B41FA5}">
                      <a16:colId xmlns:a16="http://schemas.microsoft.com/office/drawing/2014/main" val="1085218153"/>
                    </a:ext>
                  </a:extLst>
                </a:gridCol>
                <a:gridCol w="745724">
                  <a:extLst>
                    <a:ext uri="{9D8B030D-6E8A-4147-A177-3AD203B41FA5}">
                      <a16:colId xmlns:a16="http://schemas.microsoft.com/office/drawing/2014/main" val="2571295025"/>
                    </a:ext>
                  </a:extLst>
                </a:gridCol>
                <a:gridCol w="848697">
                  <a:extLst>
                    <a:ext uri="{9D8B030D-6E8A-4147-A177-3AD203B41FA5}">
                      <a16:colId xmlns:a16="http://schemas.microsoft.com/office/drawing/2014/main" val="535355639"/>
                    </a:ext>
                  </a:extLst>
                </a:gridCol>
                <a:gridCol w="713773">
                  <a:extLst>
                    <a:ext uri="{9D8B030D-6E8A-4147-A177-3AD203B41FA5}">
                      <a16:colId xmlns:a16="http://schemas.microsoft.com/office/drawing/2014/main" val="4253211920"/>
                    </a:ext>
                  </a:extLst>
                </a:gridCol>
                <a:gridCol w="968486">
                  <a:extLst>
                    <a:ext uri="{9D8B030D-6E8A-4147-A177-3AD203B41FA5}">
                      <a16:colId xmlns:a16="http://schemas.microsoft.com/office/drawing/2014/main" val="343871618"/>
                    </a:ext>
                  </a:extLst>
                </a:gridCol>
                <a:gridCol w="956264">
                  <a:extLst>
                    <a:ext uri="{9D8B030D-6E8A-4147-A177-3AD203B41FA5}">
                      <a16:colId xmlns:a16="http://schemas.microsoft.com/office/drawing/2014/main" val="910821777"/>
                    </a:ext>
                  </a:extLst>
                </a:gridCol>
              </a:tblGrid>
              <a:tr h="781205">
                <a:tc>
                  <a:txBody>
                    <a:bodyPr/>
                    <a:lstStyle/>
                    <a:p>
                      <a:r>
                        <a:rPr lang="ru-RU" sz="1100" b="1" dirty="0"/>
                        <a:t>Ранг вознаграждения</a:t>
                      </a:r>
                      <a:endParaRPr lang="ru-RU" sz="1100" dirty="0"/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/>
                        <a:t>Личный объём</a:t>
                      </a:r>
                      <a:endParaRPr lang="ru-RU" sz="1100" dirty="0"/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Квалификационный объём структуры</a:t>
                      </a:r>
                      <a:endParaRPr lang="ru-RU" sz="1100" dirty="0"/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Принцип максимального объёма</a:t>
                      </a:r>
                      <a:endParaRPr lang="ru-RU" sz="1100" dirty="0"/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Объёмные ноги</a:t>
                      </a:r>
                      <a:endParaRPr lang="ru-RU" sz="1100" dirty="0"/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Объём вне самой сильной ноги</a:t>
                      </a:r>
                      <a:endParaRPr lang="ru-RU" sz="1100" dirty="0"/>
                    </a:p>
                  </a:txBody>
                  <a:tcPr marL="30936" marR="30936" marT="30936" marB="30936" anchor="ctr"/>
                </a:tc>
                <a:extLst>
                  <a:ext uri="{0D108BD9-81ED-4DB2-BD59-A6C34878D82A}">
                    <a16:rowId xmlns:a16="http://schemas.microsoft.com/office/drawing/2014/main" val="1816833852"/>
                  </a:ext>
                </a:extLst>
              </a:tr>
              <a:tr h="28911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/>
                        <a:t>Активный</a:t>
                      </a:r>
                      <a:r>
                        <a:rPr lang="pl" sz="1100" b="1" i="0" u="none" kern="0" baseline="0" dirty="0">
                          <a:effectLst/>
                        </a:rPr>
                        <a:t> Brand Partner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extLst>
                  <a:ext uri="{0D108BD9-81ED-4DB2-BD59-A6C34878D82A}">
                    <a16:rowId xmlns:a16="http://schemas.microsoft.com/office/drawing/2014/main" val="226765202"/>
                  </a:ext>
                </a:extLst>
              </a:tr>
              <a:tr h="33832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1 Star Manager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extLst>
                  <a:ext uri="{0D108BD9-81ED-4DB2-BD59-A6C34878D82A}">
                    <a16:rowId xmlns:a16="http://schemas.microsoft.com/office/drawing/2014/main" val="3270719768"/>
                  </a:ext>
                </a:extLst>
              </a:tr>
              <a:tr h="28911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2 Star Manager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0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kumimoji="0" lang="pl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extLst>
                  <a:ext uri="{0D108BD9-81ED-4DB2-BD59-A6C34878D82A}">
                    <a16:rowId xmlns:a16="http://schemas.microsoft.com/office/drawing/2014/main" val="2266935237"/>
                  </a:ext>
                </a:extLst>
              </a:tr>
              <a:tr h="28911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3 Star Manager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0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kumimoji="0" lang="pl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000" b="0" i="0" u="none" kern="0" baseline="0" dirty="0">
                          <a:effectLst/>
                        </a:rPr>
                        <a:t>при</a:t>
                      </a: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extLst>
                  <a:ext uri="{0D108BD9-81ED-4DB2-BD59-A6C34878D82A}">
                    <a16:rowId xmlns:a16="http://schemas.microsoft.com/office/drawing/2014/main" val="2637985431"/>
                  </a:ext>
                </a:extLst>
              </a:tr>
              <a:tr h="62723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1 Star Director</a:t>
                      </a:r>
                      <a:endParaRPr lang="pl" sz="1100" kern="100" dirty="0">
                        <a:effectLst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00" b="0" i="0" u="none" kern="0" baseline="0" dirty="0">
                          <a:effectLst/>
                        </a:rPr>
                        <a:t>при</a:t>
                      </a: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extLst>
                  <a:ext uri="{0D108BD9-81ED-4DB2-BD59-A6C34878D82A}">
                    <a16:rowId xmlns:a16="http://schemas.microsoft.com/office/drawing/2014/main" val="3493574844"/>
                  </a:ext>
                </a:extLst>
              </a:tr>
              <a:tr h="28911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2 Star Director</a:t>
                      </a:r>
                      <a:endParaRPr lang="pl" sz="1100" kern="100" dirty="0">
                        <a:effectLst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00" b="0" i="0" u="none" kern="0" baseline="0" dirty="0">
                          <a:effectLst/>
                        </a:rPr>
                        <a:t>при</a:t>
                      </a: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extLst>
                  <a:ext uri="{0D108BD9-81ED-4DB2-BD59-A6C34878D82A}">
                    <a16:rowId xmlns:a16="http://schemas.microsoft.com/office/drawing/2014/main" val="633328388"/>
                  </a:ext>
                </a:extLst>
              </a:tr>
              <a:tr h="28911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3 Star Director</a:t>
                      </a:r>
                      <a:endParaRPr lang="pl" sz="1100" kern="100" dirty="0">
                        <a:effectLst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0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kumimoji="0" lang="pl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00" b="0" i="0" u="none" kern="0" baseline="0" dirty="0">
                          <a:effectLst/>
                        </a:rPr>
                        <a:t>при</a:t>
                      </a: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extLst>
                  <a:ext uri="{0D108BD9-81ED-4DB2-BD59-A6C34878D82A}">
                    <a16:rowId xmlns:a16="http://schemas.microsoft.com/office/drawing/2014/main" val="3603516400"/>
                  </a:ext>
                </a:extLst>
              </a:tr>
              <a:tr h="40040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1 Star Executive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0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pl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00" b="0" i="0" u="none" kern="0" baseline="0" dirty="0">
                          <a:effectLst/>
                        </a:rPr>
                        <a:t>при</a:t>
                      </a: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extLst>
                  <a:ext uri="{0D108BD9-81ED-4DB2-BD59-A6C34878D82A}">
                    <a16:rowId xmlns:a16="http://schemas.microsoft.com/office/drawing/2014/main" val="3846517841"/>
                  </a:ext>
                </a:extLst>
              </a:tr>
              <a:tr h="40040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2 Star Executive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0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pl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00" b="0" i="0" u="none" kern="0" baseline="0" dirty="0">
                          <a:effectLst/>
                        </a:rPr>
                        <a:t>при</a:t>
                      </a: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15 000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extLst>
                  <a:ext uri="{0D108BD9-81ED-4DB2-BD59-A6C34878D82A}">
                    <a16:rowId xmlns:a16="http://schemas.microsoft.com/office/drawing/2014/main" val="3325432283"/>
                  </a:ext>
                </a:extLst>
              </a:tr>
              <a:tr h="40040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3 Star Executive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0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pl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250 000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00" b="0" i="0" u="none" kern="0" baseline="0" dirty="0">
                          <a:effectLst/>
                        </a:rPr>
                        <a:t>при</a:t>
                      </a: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40 000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extLst>
                  <a:ext uri="{0D108BD9-81ED-4DB2-BD59-A6C34878D82A}">
                    <a16:rowId xmlns:a16="http://schemas.microsoft.com/office/drawing/2014/main" val="3541196598"/>
                  </a:ext>
                </a:extLst>
              </a:tr>
              <a:tr h="40040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100" b="1" i="0" u="none" kern="0" baseline="0">
                          <a:effectLst/>
                        </a:rPr>
                        <a:t>1 Star Presidential 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0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pl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600 000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00" b="0" i="0" u="none" kern="0" baseline="0" dirty="0">
                          <a:effectLst/>
                        </a:rPr>
                        <a:t>при</a:t>
                      </a: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100 000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1" i="0" u="none" kern="0" baseline="0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85 000</a:t>
                      </a:r>
                      <a:endParaRPr lang="pl" sz="1100" b="1" kern="10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extLst>
                  <a:ext uri="{0D108BD9-81ED-4DB2-BD59-A6C34878D82A}">
                    <a16:rowId xmlns:a16="http://schemas.microsoft.com/office/drawing/2014/main" val="1333965892"/>
                  </a:ext>
                </a:extLst>
              </a:tr>
              <a:tr h="400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100" b="1" i="0" u="none" kern="0" baseline="0">
                          <a:effectLst/>
                        </a:rPr>
                        <a:t>2 Star Presidential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0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pl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1500 000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00" b="0" i="0" u="none" kern="0" baseline="0" dirty="0">
                          <a:effectLst/>
                        </a:rPr>
                        <a:t>при</a:t>
                      </a: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240 000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1" i="0" u="none" kern="0" baseline="0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204 000</a:t>
                      </a:r>
                      <a:endParaRPr lang="pl" sz="1100" b="1" kern="10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extLst>
                  <a:ext uri="{0D108BD9-81ED-4DB2-BD59-A6C34878D82A}">
                    <a16:rowId xmlns:a16="http://schemas.microsoft.com/office/drawing/2014/main" val="425108186"/>
                  </a:ext>
                </a:extLst>
              </a:tr>
              <a:tr h="400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100" b="1" i="0" u="none" kern="0" baseline="0">
                          <a:effectLst/>
                        </a:rPr>
                        <a:t>3 Star Presidential 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30936" marB="309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0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pl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5 000 000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pl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000" b="0" i="0" u="none" kern="0" baseline="0" dirty="0">
                          <a:effectLst/>
                        </a:rPr>
                        <a:t>при</a:t>
                      </a:r>
                      <a:r>
                        <a:rPr lang="pl" sz="1000" b="0" i="0" u="none" kern="0" baseline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800 000</a:t>
                      </a:r>
                      <a:endParaRPr lang="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000" b="1" i="0" u="none" kern="0" baseline="0" dirty="0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680 000</a:t>
                      </a:r>
                      <a:endParaRPr lang="pl" sz="1100" b="1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54610" marB="54610" anchor="ctr"/>
                </a:tc>
                <a:extLst>
                  <a:ext uri="{0D108BD9-81ED-4DB2-BD59-A6C34878D82A}">
                    <a16:rowId xmlns:a16="http://schemas.microsoft.com/office/drawing/2014/main" val="973668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980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80729-C0BA-F599-05DF-E436E362F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9FDD35-5AA3-6346-9FA2-7C80FEF29E5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5620" y="1550379"/>
            <a:ext cx="5440380" cy="446757"/>
          </a:xfrm>
        </p:spPr>
        <p:txBody>
          <a:bodyPr/>
          <a:lstStyle/>
          <a:p>
            <a:r>
              <a:rPr lang="ru-RU" sz="4800" dirty="0"/>
              <a:t>СПОСОБЫ ЗАРАБОТКА №1–2</a:t>
            </a:r>
          </a:p>
          <a:p>
            <a:r>
              <a:rPr lang="ru-RU" sz="4800" dirty="0"/>
              <a:t>ПРИВЛЕЧЕНИЕ КЛИЕНТОВ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8D5685F-47A6-914B-71CF-434F13E97B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50919"/>
              </p:ext>
            </p:extLst>
          </p:nvPr>
        </p:nvGraphicFramePr>
        <p:xfrm>
          <a:off x="5743574" y="-1"/>
          <a:ext cx="6448425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1113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6F70E-9F76-6ED0-77F1-1ED6A8864E2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Концепция остаётся без изменений по сравнению с текущей моделью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Brand Partner’</a:t>
            </a:r>
            <a:r>
              <a:rPr lang="ru-RU" sz="2400" dirty="0"/>
              <a:t>ы получают </a:t>
            </a:r>
            <a:r>
              <a:rPr lang="ru-RU" sz="2400" b="1" dirty="0"/>
              <a:t>прибыль от продажи розничному клиенту</a:t>
            </a:r>
            <a:r>
              <a:rPr lang="ru-RU" sz="2400" dirty="0"/>
              <a:t> с каждой покупки, совершённой их личным клиентом.</a:t>
            </a:r>
          </a:p>
          <a:p>
            <a:r>
              <a:rPr lang="ru-RU" sz="2400" dirty="0"/>
              <a:t>Размер прибыли зависит от:</a:t>
            </a:r>
          </a:p>
          <a:p>
            <a:r>
              <a:rPr lang="ru-RU" sz="2400" dirty="0"/>
              <a:t>• типа приобретённого продукта</a:t>
            </a:r>
          </a:p>
          <a:p>
            <a:r>
              <a:rPr lang="ru-RU" sz="2400" dirty="0"/>
              <a:t>• типа клиента (Розничный клиент или Привилегированный / Привилегированный Плюс клиент).</a:t>
            </a:r>
          </a:p>
          <a:p>
            <a:endParaRPr lang="p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27F3F-28E1-607C-0EAC-2172967924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ru-RU" b="1" dirty="0"/>
              <a:t>ПРИБЫЛЬ ОТ ПРОДАЖИ РОЗНИЧНОМУ КЛИЕНТУ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1AE4B4-BCFD-0E3E-64DD-4C4D61CB2CC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2006" y="594252"/>
            <a:ext cx="10953754" cy="1102468"/>
          </a:xfrm>
        </p:spPr>
        <p:txBody>
          <a:bodyPr/>
          <a:lstStyle/>
          <a:p>
            <a:r>
              <a:rPr lang="ru-RU" sz="2500" dirty="0"/>
              <a:t>#1 ПРИБЫЛЬ ОТ ПРОДАЖИ РОЗНИЧНОМУ КЛИЕНТУ</a:t>
            </a:r>
            <a:endParaRPr lang="pl" sz="2500" b="1" i="0" u="none" baseline="0" dirty="0"/>
          </a:p>
          <a:p>
            <a:r>
              <a:rPr lang="ru-RU" sz="2500" dirty="0"/>
              <a:t>Цель: Мотивировать делиться продуктами и привлекать клиентов.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C9C775-4A03-E2CC-5A2F-91A45496CAEB}"/>
              </a:ext>
            </a:extLst>
          </p:cNvPr>
          <p:cNvSpPr txBox="1"/>
          <p:nvPr/>
        </p:nvSpPr>
        <p:spPr>
          <a:xfrm>
            <a:off x="520885" y="6519446"/>
            <a:ext cx="542271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dirty="0"/>
              <a:t>КОНФИДЕНЦИАЛЬНАЯ и закрытая информация компании </a:t>
            </a:r>
            <a:r>
              <a:rPr lang="pl-PL" sz="800" dirty="0" err="1"/>
              <a:t>LifeWave</a:t>
            </a:r>
            <a:r>
              <a:rPr lang="pl-PL" sz="800" dirty="0"/>
              <a:t>, Inc.</a:t>
            </a:r>
          </a:p>
          <a:p>
            <a:r>
              <a:rPr lang="ru-RU" sz="800" dirty="0"/>
              <a:t>Не записывать и не распространять. Только для внутреннего использования сотрудниками и партнёрами </a:t>
            </a:r>
            <a:r>
              <a:rPr lang="pl-PL" sz="800" dirty="0" err="1"/>
              <a:t>LifeWave</a:t>
            </a:r>
            <a:r>
              <a:rPr lang="pl" sz="800" b="0" i="0" u="none" baseline="0" dirty="0">
                <a:latin typeface="Arial"/>
                <a:ea typeface="Arial"/>
                <a:cs typeface="Arial"/>
              </a:rPr>
              <a:t>.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36337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119FE-8600-BE75-DC51-E7B934F1C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17D62-3727-A162-C98C-08357FECEC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2006" y="2591483"/>
            <a:ext cx="10715584" cy="35905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Основан на совокупном квалификационном объёме (</a:t>
            </a:r>
            <a:r>
              <a:rPr lang="pl-PL" sz="1800" dirty="0"/>
              <a:t>QV) </a:t>
            </a:r>
            <a:r>
              <a:rPr lang="ru-RU" sz="1800" dirty="0"/>
              <a:t>покупок, совершённых лично зарегистрированными клиентами в течение скользящего 31-дневного периода.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Личные покупки Бренд-Партнёра не учитываются при квалификации или расчёте бонуса за клиентов.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Бонусы за клиентов выплачиваются на основании совокупного </a:t>
            </a:r>
            <a:r>
              <a:rPr lang="pl-PL" sz="1800" dirty="0"/>
              <a:t>QV </a:t>
            </a:r>
            <a:r>
              <a:rPr lang="ru-RU" sz="1800" dirty="0"/>
              <a:t>от покупок лично зарегистрированных клиентов за конкретную комиссионную неделю.</a:t>
            </a:r>
          </a:p>
          <a:p>
            <a:endParaRPr lang="p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ED677-65D6-B4F1-9D5A-77CDBC54650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ru-RU" b="1" dirty="0"/>
              <a:t>БОНУС ЗА КЛИЕНТОВ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261497-F325-A20A-0774-05D4686BE29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5260" y="501315"/>
            <a:ext cx="11347689" cy="1096098"/>
          </a:xfrm>
        </p:spPr>
        <p:txBody>
          <a:bodyPr/>
          <a:lstStyle/>
          <a:p>
            <a:r>
              <a:rPr lang="ru-RU" sz="2500" dirty="0"/>
              <a:t>#2 БОНУС ЗА КЛИЕНТОВ</a:t>
            </a:r>
            <a:endParaRPr lang="pl" sz="2500" b="1" i="0" u="none" baseline="0" dirty="0"/>
          </a:p>
          <a:p>
            <a:r>
              <a:rPr lang="ru-RU" sz="2500" dirty="0"/>
              <a:t>Цель: Поддержка привлечения клиентов и привлечение </a:t>
            </a:r>
            <a:r>
              <a:rPr lang="ru-RU" sz="2500" dirty="0" err="1"/>
              <a:t>инфлюенсеров</a:t>
            </a:r>
            <a:r>
              <a:rPr lang="ru-RU" sz="2500" dirty="0"/>
              <a:t>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2FBCBAC-2841-7CF3-4BCC-444A3D804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291692"/>
              </p:ext>
            </p:extLst>
          </p:nvPr>
        </p:nvGraphicFramePr>
        <p:xfrm>
          <a:off x="1971040" y="4561418"/>
          <a:ext cx="8412066" cy="170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1680">
                  <a:extLst>
                    <a:ext uri="{9D8B030D-6E8A-4147-A177-3AD203B41FA5}">
                      <a16:colId xmlns:a16="http://schemas.microsoft.com/office/drawing/2014/main" val="1923699042"/>
                    </a:ext>
                  </a:extLst>
                </a:gridCol>
                <a:gridCol w="3860386">
                  <a:extLst>
                    <a:ext uri="{9D8B030D-6E8A-4147-A177-3AD203B41FA5}">
                      <a16:colId xmlns:a16="http://schemas.microsoft.com/office/drawing/2014/main" val="3968835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QV </a:t>
                      </a:r>
                      <a:r>
                        <a:rPr lang="ru-RU" b="1" dirty="0"/>
                        <a:t>клиентов (плавающий период 31 день)</a:t>
                      </a:r>
                      <a:endParaRPr lang="ru-RU" dirty="0"/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1" i="0" u="none" kern="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800" b="1" i="0" u="none" kern="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pl" sz="1800" b="1" i="0" u="none" kern="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QV</a:t>
                      </a: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697778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300–599 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3278124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600–1199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2755145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1200+ 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8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205254638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4566FC2-9C71-8C9F-5AD5-F21C7BCE2A67}"/>
              </a:ext>
            </a:extLst>
          </p:cNvPr>
          <p:cNvSpPr txBox="1"/>
          <p:nvPr/>
        </p:nvSpPr>
        <p:spPr>
          <a:xfrm>
            <a:off x="492310" y="6519446"/>
            <a:ext cx="611474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dirty="0"/>
              <a:t>КОНФИДЕНЦИАЛЬНАЯ и закрытая информация компании </a:t>
            </a:r>
            <a:r>
              <a:rPr lang="pl-PL" sz="800" dirty="0" err="1"/>
              <a:t>LifeWave</a:t>
            </a:r>
            <a:r>
              <a:rPr lang="pl-PL" sz="800" dirty="0"/>
              <a:t>, Inc.</a:t>
            </a:r>
          </a:p>
          <a:p>
            <a:r>
              <a:rPr lang="ru-RU" sz="800" dirty="0"/>
              <a:t>Не записывать и не распространять. Только для внутреннего использования сотрудниками и партнёрами </a:t>
            </a:r>
            <a:r>
              <a:rPr lang="pl-PL" sz="800" dirty="0" err="1"/>
              <a:t>LifeWave</a:t>
            </a:r>
            <a:r>
              <a:rPr lang="pl" sz="800" b="0" i="0" u="none" baseline="0" dirty="0">
                <a:latin typeface="Arial"/>
                <a:ea typeface="Arial"/>
                <a:cs typeface="Arial"/>
              </a:rPr>
              <a:t>.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97277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EDAFFD-9B59-8BF7-948A-B5D06E8623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73192" y="1542195"/>
            <a:ext cx="10981928" cy="476895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555552"/>
                </a:solidFill>
              </a:rPr>
              <a:t>МИССИЯ</a:t>
            </a:r>
            <a:endParaRPr lang="pl" sz="1800" b="1" i="0" u="none" baseline="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1600" dirty="0"/>
              <a:t>Внедрение нового поколения комиссионного плана, направленного на привлечение новых участников, повышение удержания действующих Бренд-Партнёров и вознаграждение за вовлечённость на всех уровнях через прозрачную систему, соответствующую ценностям и культуре компании </a:t>
            </a:r>
            <a:r>
              <a:rPr lang="pl-PL" sz="1600" dirty="0" err="1"/>
              <a:t>LifeWave</a:t>
            </a:r>
            <a:r>
              <a:rPr lang="pl" sz="1600" b="0" i="1" u="none" baseline="0" dirty="0">
                <a:solidFill>
                  <a:srgbClr val="555552"/>
                </a:solidFill>
                <a:latin typeface="Cabin" pitchFamily="2" charset="77"/>
                <a:ea typeface="Times New Roman" panose="02020603050405020304" pitchFamily="18" charset="0"/>
                <a:cs typeface="Aptos" panose="020B0004020202020204" pitchFamily="34" charset="0"/>
              </a:rPr>
              <a:t>.</a:t>
            </a:r>
          </a:p>
          <a:p>
            <a:pPr algn="l" rtl="0">
              <a:spcBef>
                <a:spcPts val="0"/>
              </a:spcBef>
            </a:pPr>
            <a:endParaRPr lang="pl" sz="180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555552"/>
                </a:solidFill>
              </a:rPr>
              <a:t>Устойчивое развитие комиссионного плана</a:t>
            </a:r>
            <a:endParaRPr lang="pl" sz="1800" b="0" i="0" u="none" baseline="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>
                <a:solidFill>
                  <a:srgbClr val="555552"/>
                </a:solidFill>
              </a:rPr>
              <a:t>Снижение основан на бинарных циклах, которых подавляющее большинство Бренд-Партнёров </a:t>
            </a:r>
            <a:r>
              <a:rPr lang="ru-RU" dirty="0" err="1">
                <a:solidFill>
                  <a:srgbClr val="555552"/>
                </a:solidFill>
              </a:rPr>
              <a:t>никогчастоты</a:t>
            </a:r>
            <a:r>
              <a:rPr lang="ru-RU" dirty="0">
                <a:solidFill>
                  <a:srgbClr val="555552"/>
                </a:solidFill>
              </a:rPr>
              <a:t> достижения и применения еженедельного лимита по комиссионным выплатам (</a:t>
            </a:r>
            <a:r>
              <a:rPr lang="pl-PL" dirty="0" err="1">
                <a:solidFill>
                  <a:srgbClr val="555552"/>
                </a:solidFill>
              </a:rPr>
              <a:t>Weekly</a:t>
            </a:r>
            <a:r>
              <a:rPr lang="pl-PL" dirty="0">
                <a:solidFill>
                  <a:srgbClr val="555552"/>
                </a:solidFill>
              </a:rPr>
              <a:t> </a:t>
            </a:r>
            <a:r>
              <a:rPr lang="pl-PL" dirty="0" err="1">
                <a:solidFill>
                  <a:srgbClr val="555552"/>
                </a:solidFill>
              </a:rPr>
              <a:t>Commission</a:t>
            </a:r>
            <a:r>
              <a:rPr lang="pl-PL" dirty="0">
                <a:solidFill>
                  <a:srgbClr val="555552"/>
                </a:solidFill>
              </a:rPr>
              <a:t> CAP)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>
                <a:solidFill>
                  <a:srgbClr val="555552"/>
                </a:solidFill>
              </a:rPr>
              <a:t>Действующий план в значительной степени да не достигает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>
                <a:solidFill>
                  <a:srgbClr val="555552"/>
                </a:solidFill>
              </a:rPr>
              <a:t>Версия 2.0 сильнее связывает вознаграждение с результатами и развитием лидерства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555552"/>
                </a:solidFill>
              </a:rPr>
              <a:t>Повышение удержания / сокращение оттока</a:t>
            </a:r>
            <a:endParaRPr lang="pl" sz="1800" dirty="0">
              <a:solidFill>
                <a:srgbClr val="555552"/>
              </a:solidFill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/>
              <a:t>Перераспределение выплат увеличит комиссионные для новых Бренд-Партнёров и тех, кто находится на низших рангах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/>
              <a:t>В среднем менее 10% Бренд-Партнёров достигают бинарных циклов в течение первых 25 недель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/>
              <a:t>Моделирование показывает, что количество людей, получающих выплаты, увеличивается в среднем более чем на 65% в неделю</a:t>
            </a:r>
            <a:endParaRPr lang="pl" sz="1800" b="0" i="0" u="none" baseline="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555552"/>
                </a:solidFill>
              </a:rPr>
              <a:t>Вознаграждение устойчивого бизнес-поведения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/>
              <a:t>Привлечение клиентов, Построение сбалансированной структуры, Поддержка развивающихся лидеров, Повышение по карьерной лестнице, Поддержание активности и вовлечённости.</a:t>
            </a:r>
          </a:p>
          <a:p>
            <a:pPr algn="l" rtl="0">
              <a:spcBef>
                <a:spcPts val="0"/>
              </a:spcBef>
            </a:pPr>
            <a:endParaRPr lang="pl" sz="180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3CE3687-D9F6-799C-1350-629EF1ED7C1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73191" y="970172"/>
            <a:ext cx="10855591" cy="446757"/>
          </a:xfrm>
        </p:spPr>
        <p:txBody>
          <a:bodyPr/>
          <a:lstStyle/>
          <a:p>
            <a:r>
              <a:rPr lang="ru-RU" sz="2400" dirty="0"/>
              <a:t>МИССИЯ И ОСНОВНЫЕ ЦЕЛИ КОМИССИОННОГО ПЛАНА 2.0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0608AB-F626-BD65-1681-6E0D015DD879}"/>
              </a:ext>
            </a:extLst>
          </p:cNvPr>
          <p:cNvSpPr txBox="1"/>
          <p:nvPr/>
        </p:nvSpPr>
        <p:spPr>
          <a:xfrm>
            <a:off x="496074" y="6519446"/>
            <a:ext cx="507100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b="1" dirty="0"/>
              <a:t>КОНФИДЕНЦИАЛЬНАЯ И ЗАЩИЩЁННАЯ ИНФОРМАЦИЯ </a:t>
            </a:r>
            <a:r>
              <a:rPr lang="pl-PL" sz="800" b="1" dirty="0" err="1"/>
              <a:t>LifeWave</a:t>
            </a:r>
            <a:r>
              <a:rPr lang="pl-PL" sz="800" b="1" dirty="0"/>
              <a:t>, Inc.</a:t>
            </a:r>
            <a:endParaRPr lang="pl-PL" sz="800" dirty="0"/>
          </a:p>
          <a:p>
            <a:r>
              <a:rPr lang="ru-RU" sz="800" dirty="0"/>
              <a:t>Не записывать и не распространять. Только для внутреннего использования в компании </a:t>
            </a:r>
            <a:r>
              <a:rPr lang="pl-PL" sz="800" dirty="0" err="1"/>
              <a:t>LifeWave</a:t>
            </a:r>
            <a:r>
              <a:rPr lang="pl-PL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5412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D5EDA-D24F-6F3B-F058-A6D628541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0BBF1-F5B5-1FE7-6779-2BBAABBC6E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2006" y="2591483"/>
            <a:ext cx="10715584" cy="3590534"/>
          </a:xfrm>
        </p:spPr>
        <p:txBody>
          <a:bodyPr/>
          <a:lstStyle/>
          <a:p>
            <a:r>
              <a:rPr lang="ru-RU" sz="1800" dirty="0"/>
              <a:t>Лиза получила в общей сложности 1000 </a:t>
            </a:r>
            <a:r>
              <a:rPr lang="pl-PL" sz="1800" dirty="0"/>
              <a:t>QV </a:t>
            </a:r>
            <a:r>
              <a:rPr lang="ru-RU" sz="1800" dirty="0"/>
              <a:t>от покупок, совершённых лично зарегистрированными клиентами за последние 31 день.</a:t>
            </a:r>
          </a:p>
          <a:p>
            <a:r>
              <a:rPr lang="ru-RU" sz="1800" dirty="0"/>
              <a:t>Она квалифицируется на получение 10% клиентского бонуса от всех покупок клиентов в текущей комиссионной неделе.</a:t>
            </a:r>
          </a:p>
          <a:p>
            <a:r>
              <a:rPr lang="ru-RU" sz="1800" dirty="0"/>
              <a:t>На этой неделе её клиенты сгенерировали 400 </a:t>
            </a:r>
            <a:r>
              <a:rPr lang="pl-PL" sz="1800" dirty="0"/>
              <a:t>QV, </a:t>
            </a:r>
            <a:r>
              <a:rPr lang="ru-RU" sz="1800" dirty="0"/>
              <a:t>что означает, что Лиза получает 40 долларов клиентского бонуса (10% от 400).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279AB8-65A8-695B-3EC1-8EBD5BD0139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ru-RU" b="1" dirty="0"/>
              <a:t>ПРЕМИЯ ЗА КЛИЕНТОВ — ПРИМЕР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12DFE4-6748-A2CF-6659-0C22059CCEB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73192" y="970172"/>
            <a:ext cx="6592808" cy="446757"/>
          </a:xfrm>
        </p:spPr>
        <p:txBody>
          <a:bodyPr/>
          <a:lstStyle/>
          <a:p>
            <a:r>
              <a:rPr lang="ru-RU" dirty="0"/>
              <a:t>ПРЕМИЯ ЗА КЛИЕНТОВ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3A3A63-F905-D576-150E-F14A2F34F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306961"/>
              </p:ext>
            </p:extLst>
          </p:nvPr>
        </p:nvGraphicFramePr>
        <p:xfrm>
          <a:off x="2255105" y="4561418"/>
          <a:ext cx="8128000" cy="170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815">
                  <a:extLst>
                    <a:ext uri="{9D8B030D-6E8A-4147-A177-3AD203B41FA5}">
                      <a16:colId xmlns:a16="http://schemas.microsoft.com/office/drawing/2014/main" val="1923699042"/>
                    </a:ext>
                  </a:extLst>
                </a:gridCol>
                <a:gridCol w="3403185">
                  <a:extLst>
                    <a:ext uri="{9D8B030D-6E8A-4147-A177-3AD203B41FA5}">
                      <a16:colId xmlns:a16="http://schemas.microsoft.com/office/drawing/2014/main" val="3968835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QV </a:t>
                      </a:r>
                      <a:r>
                        <a:rPr lang="ru-RU" b="1" dirty="0"/>
                        <a:t>клиентов (плавающий период 31 день)</a:t>
                      </a:r>
                      <a:endParaRPr lang="ru-RU" dirty="0"/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1" i="0" u="none" kern="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800" b="1" i="0" u="none" kern="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pl" sz="1800" b="1" i="0" u="none" kern="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QV</a:t>
                      </a: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697778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300–599 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3278124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600–1199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2755145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1200+ 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8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205254638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86F67EE-A96F-AD2C-3FDD-23B6D48A1180}"/>
              </a:ext>
            </a:extLst>
          </p:cNvPr>
          <p:cNvSpPr txBox="1"/>
          <p:nvPr/>
        </p:nvSpPr>
        <p:spPr>
          <a:xfrm>
            <a:off x="482785" y="6519446"/>
            <a:ext cx="539985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dirty="0"/>
              <a:t>КОНФИДЕНЦИАЛЬНАЯ и закрытая информация компании </a:t>
            </a:r>
            <a:r>
              <a:rPr lang="pl-PL" sz="800" dirty="0" err="1"/>
              <a:t>LifeWave</a:t>
            </a:r>
            <a:r>
              <a:rPr lang="pl-PL" sz="800" dirty="0"/>
              <a:t>, Inc.</a:t>
            </a:r>
          </a:p>
          <a:p>
            <a:r>
              <a:rPr lang="ru-RU" sz="800" dirty="0"/>
              <a:t>Не записывать и не распространять. Только для внутреннего использования сотрудниками и партнёрами </a:t>
            </a:r>
            <a:r>
              <a:rPr lang="pl-PL" sz="800" dirty="0" err="1"/>
              <a:t>LifeWave</a:t>
            </a:r>
            <a:r>
              <a:rPr lang="pl" sz="800" b="0" i="0" u="none" baseline="0" dirty="0">
                <a:latin typeface="Arial"/>
                <a:ea typeface="Arial"/>
                <a:cs typeface="Arial"/>
              </a:rPr>
              <a:t>.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7448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17D3A3-4A88-3F87-AD9D-3A74CCB488A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5620" y="1550379"/>
            <a:ext cx="5440380" cy="446757"/>
          </a:xfrm>
        </p:spPr>
        <p:txBody>
          <a:bodyPr/>
          <a:lstStyle/>
          <a:p>
            <a:r>
              <a:rPr lang="ru-RU" sz="4800" dirty="0"/>
              <a:t>СПОСОБЫ ЗАРАБОТКА №3–6</a:t>
            </a:r>
          </a:p>
          <a:p>
            <a:r>
              <a:rPr lang="ru-RU" sz="4800" dirty="0"/>
              <a:t>ОСНОВНЫЕ БОНУСЫ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24432BB-F811-1503-9346-5A76E07D44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463699"/>
              </p:ext>
            </p:extLst>
          </p:nvPr>
        </p:nvGraphicFramePr>
        <p:xfrm>
          <a:off x="5743574" y="-1"/>
          <a:ext cx="6448425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685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E8535-4FB7-809E-8E49-D281ED9E4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052315-4A7C-41E0-F6F1-D0325B2072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8041" y="1963188"/>
            <a:ext cx="11192451" cy="40944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Та же программа, которая стартовала 30 сентября 2024 года — инструмент продолжает действовать.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Новый пакет </a:t>
            </a:r>
            <a:r>
              <a:rPr lang="pl-PL" sz="1600" b="1" dirty="0"/>
              <a:t>Advanced Plus </a:t>
            </a:r>
            <a:r>
              <a:rPr lang="ru-RU" sz="1600" b="1" dirty="0"/>
              <a:t>будет добавлен в 3 квартале 2025 года — стоимость около 1000 долларов США.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Спонсор должен быть активным (55 </a:t>
            </a:r>
            <a:r>
              <a:rPr lang="pl-PL" sz="1600" b="1" dirty="0"/>
              <a:t>PV </a:t>
            </a:r>
            <a:r>
              <a:rPr lang="ru-RU" sz="1600" b="1" dirty="0"/>
              <a:t>в скользящем 31-дневном периоде), чтобы иметь право на получение </a:t>
            </a:r>
            <a:r>
              <a:rPr lang="pl-PL" sz="1600" b="1" dirty="0"/>
              <a:t>PIB.</a:t>
            </a:r>
            <a:endParaRPr lang="pl-PL" sz="1600" dirty="0"/>
          </a:p>
          <a:p>
            <a:endParaRPr lang="pl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E5A9B7D-1478-1D90-3CD5-3D575BF85D5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497" y="515309"/>
            <a:ext cx="11305541" cy="1265356"/>
          </a:xfrm>
        </p:spPr>
        <p:txBody>
          <a:bodyPr/>
          <a:lstStyle/>
          <a:p>
            <a:r>
              <a:rPr lang="pl" sz="3200" b="1" i="0" u="none" baseline="0" dirty="0"/>
              <a:t>#3 </a:t>
            </a:r>
            <a:r>
              <a:rPr lang="ru-RU" sz="3200" dirty="0"/>
              <a:t>МЕНТОРСКИЙ МАТЧИНГ БОНУС</a:t>
            </a:r>
            <a:r>
              <a:rPr lang="pl" sz="3200" b="1" i="0" u="none" baseline="0" dirty="0"/>
              <a:t> (PIB)</a:t>
            </a:r>
          </a:p>
          <a:p>
            <a:r>
              <a:rPr lang="ru-RU" sz="2800" dirty="0"/>
              <a:t>Цель: Обеспечить вознаграждение для тех, кто регистрирует новых Спонсоров, продвигающих бизнес-предложение.</a:t>
            </a:r>
            <a:endParaRPr lang="pl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2B26958-4D69-B327-5D8D-86F23062E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251644"/>
              </p:ext>
            </p:extLst>
          </p:nvPr>
        </p:nvGraphicFramePr>
        <p:xfrm>
          <a:off x="1759268" y="3339540"/>
          <a:ext cx="9426892" cy="2230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723">
                  <a:extLst>
                    <a:ext uri="{9D8B030D-6E8A-4147-A177-3AD203B41FA5}">
                      <a16:colId xmlns:a16="http://schemas.microsoft.com/office/drawing/2014/main" val="3889573654"/>
                    </a:ext>
                  </a:extLst>
                </a:gridCol>
                <a:gridCol w="2356723">
                  <a:extLst>
                    <a:ext uri="{9D8B030D-6E8A-4147-A177-3AD203B41FA5}">
                      <a16:colId xmlns:a16="http://schemas.microsoft.com/office/drawing/2014/main" val="2045633692"/>
                    </a:ext>
                  </a:extLst>
                </a:gridCol>
                <a:gridCol w="2620486">
                  <a:extLst>
                    <a:ext uri="{9D8B030D-6E8A-4147-A177-3AD203B41FA5}">
                      <a16:colId xmlns:a16="http://schemas.microsoft.com/office/drawing/2014/main" val="1448143840"/>
                    </a:ext>
                  </a:extLst>
                </a:gridCol>
                <a:gridCol w="2092960">
                  <a:extLst>
                    <a:ext uri="{9D8B030D-6E8A-4147-A177-3AD203B41FA5}">
                      <a16:colId xmlns:a16="http://schemas.microsoft.com/office/drawing/2014/main" val="2801299234"/>
                    </a:ext>
                  </a:extLst>
                </a:gridCol>
              </a:tblGrid>
              <a:tr h="4718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Пакет</a:t>
                      </a:r>
                      <a:endParaRPr lang="ru-RU" sz="1600" dirty="0"/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Цена</a:t>
                      </a:r>
                      <a:endParaRPr lang="ru-RU" sz="1600" dirty="0"/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Квалификационный объем</a:t>
                      </a:r>
                      <a:endParaRPr lang="ru-RU" sz="1600" dirty="0"/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Сумма </a:t>
                      </a:r>
                      <a:r>
                        <a:rPr lang="pl-PL" sz="1600" b="1" dirty="0"/>
                        <a:t>PIB</a:t>
                      </a:r>
                      <a:endParaRPr lang="pl-PL" sz="1600" dirty="0"/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3963687324"/>
                  </a:ext>
                </a:extLst>
              </a:tr>
              <a:tr h="4395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Пакет</a:t>
                      </a:r>
                      <a:r>
                        <a:rPr lang="pl" sz="1800" b="1" i="0" u="non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Starter</a:t>
                      </a:r>
                      <a:endParaRPr lang="pl" sz="16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8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USD</a:t>
                      </a:r>
                      <a:endParaRPr lang="pl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8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" sz="16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8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USD</a:t>
                      </a:r>
                      <a:endParaRPr lang="pl" sz="16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549820028"/>
                  </a:ext>
                </a:extLst>
              </a:tr>
              <a:tr h="4395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Пакет</a:t>
                      </a:r>
                      <a:r>
                        <a:rPr lang="pl" sz="1800" b="1" i="0" u="non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pl-PL" sz="1800" b="1" i="0" u="none" kern="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ore</a:t>
                      </a:r>
                      <a:endParaRPr lang="pl" sz="16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8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295 USD</a:t>
                      </a:r>
                      <a:endParaRPr lang="pl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8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pl" sz="16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8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USD</a:t>
                      </a:r>
                      <a:endParaRPr lang="pl" sz="16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812961043"/>
                  </a:ext>
                </a:extLst>
              </a:tr>
              <a:tr h="4395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Пакет</a:t>
                      </a:r>
                      <a:r>
                        <a:rPr lang="pl" sz="1800" b="0" i="0" u="non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Advanced</a:t>
                      </a:r>
                      <a:endParaRPr lang="pl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8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535 USD</a:t>
                      </a:r>
                      <a:endParaRPr lang="pl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8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pl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8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USD</a:t>
                      </a:r>
                      <a:endParaRPr lang="pl" sz="16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4243900310"/>
                  </a:ext>
                </a:extLst>
              </a:tr>
              <a:tr h="4395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Пакет</a:t>
                      </a:r>
                      <a:r>
                        <a:rPr lang="pl" sz="1800" b="0" i="0" u="non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Premium</a:t>
                      </a:r>
                      <a:endParaRPr lang="pl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8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1750 USD</a:t>
                      </a:r>
                      <a:endParaRPr lang="pl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8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745*</a:t>
                      </a:r>
                      <a:endParaRPr lang="pl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800" b="0" i="0" u="non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405 USD</a:t>
                      </a:r>
                      <a:endParaRPr lang="pl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372669529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8D68D0F-B6BE-F0E2-8611-D3A4C4F326F8}"/>
              </a:ext>
            </a:extLst>
          </p:cNvPr>
          <p:cNvSpPr txBox="1"/>
          <p:nvPr/>
        </p:nvSpPr>
        <p:spPr>
          <a:xfrm>
            <a:off x="1734245" y="5820974"/>
            <a:ext cx="8673464" cy="607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" sz="1600" b="0" i="1" u="none" kern="100" baseline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</a:t>
            </a:r>
            <a:r>
              <a:rPr lang="ru-RU" sz="1600" b="1" i="1" dirty="0"/>
              <a:t> Квалификационный объём (</a:t>
            </a:r>
            <a:r>
              <a:rPr lang="pl-PL" sz="1600" b="1" i="1" dirty="0"/>
              <a:t>QV) </a:t>
            </a:r>
            <a:r>
              <a:rPr lang="ru-RU" sz="1600" b="1" i="1" dirty="0"/>
              <a:t>распределяется по месяцам — 525 </a:t>
            </a:r>
            <a:r>
              <a:rPr lang="pl-PL" sz="1600" b="1" i="1" dirty="0"/>
              <a:t>QV </a:t>
            </a:r>
            <a:r>
              <a:rPr lang="ru-RU" sz="1600" b="1" i="1" dirty="0"/>
              <a:t>начисляется в месяц покупки, а по 110 </a:t>
            </a:r>
            <a:r>
              <a:rPr lang="pl-PL" sz="1600" b="1" i="1" dirty="0"/>
              <a:t>QV — </a:t>
            </a:r>
            <a:r>
              <a:rPr lang="ru-RU" sz="1600" b="1" i="1" dirty="0"/>
              <a:t>в каждый из двух последующих месяцев после покупки.</a:t>
            </a:r>
            <a:endParaRPr lang="ru-RU" sz="16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5EB561-61BA-9465-731D-840D35C8BB99}"/>
              </a:ext>
            </a:extLst>
          </p:cNvPr>
          <p:cNvSpPr txBox="1"/>
          <p:nvPr/>
        </p:nvSpPr>
        <p:spPr>
          <a:xfrm>
            <a:off x="571500" y="6490216"/>
            <a:ext cx="56972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dirty="0"/>
              <a:t>КОНФИДЕНЦИАЛЬНАЯ и закрытая информация компании </a:t>
            </a:r>
            <a:r>
              <a:rPr lang="pl-PL" sz="800" dirty="0" err="1"/>
              <a:t>LifeWave</a:t>
            </a:r>
            <a:r>
              <a:rPr lang="pl-PL" sz="800" dirty="0"/>
              <a:t>, Inc.</a:t>
            </a:r>
          </a:p>
          <a:p>
            <a:r>
              <a:rPr lang="ru-RU" sz="800" dirty="0"/>
              <a:t>Не записывать и не распространять. Только для внутреннего использования сотрудниками и партнёрами </a:t>
            </a:r>
            <a:r>
              <a:rPr lang="pl-PL" sz="800" dirty="0" err="1"/>
              <a:t>LifeWave</a:t>
            </a:r>
            <a:r>
              <a:rPr lang="pl" sz="800" b="0" i="0" u="none" baseline="0" dirty="0">
                <a:latin typeface="Arial"/>
                <a:ea typeface="Arial"/>
                <a:cs typeface="Arial"/>
              </a:rPr>
              <a:t>.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1497493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178F4-A9D1-B354-36B5-994740551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72430-56FB-5E46-6F13-C8F1228FD68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47241" y="2081336"/>
            <a:ext cx="6113385" cy="20525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/>
              <a:t>Концепция </a:t>
            </a:r>
            <a:r>
              <a:rPr lang="pl-PL" sz="1300" b="1" dirty="0" err="1"/>
              <a:t>unilevel</a:t>
            </a:r>
            <a:r>
              <a:rPr lang="pl-PL" sz="1300" dirty="0"/>
              <a:t> — </a:t>
            </a:r>
            <a:r>
              <a:rPr lang="ru-RU" sz="1300" dirty="0"/>
              <a:t>Бренд-Партнёры получают процент от </a:t>
            </a:r>
            <a:r>
              <a:rPr lang="pl-PL" sz="1300" dirty="0"/>
              <a:t>BV (</a:t>
            </a:r>
            <a:r>
              <a:rPr lang="ru-RU" sz="1300" dirty="0"/>
              <a:t>бонусного объёма), созданного лично зарегистрированными Бренд-Партнёрами (и их клиентами) в регистрационной структуре.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/>
              <a:t>При расчётах пропускается каждый Бренд-Партнёр, у которого 0 </a:t>
            </a:r>
            <a:r>
              <a:rPr lang="pl-PL" sz="1300" dirty="0"/>
              <a:t>PV (</a:t>
            </a:r>
            <a:r>
              <a:rPr lang="ru-RU" sz="1300" dirty="0"/>
              <a:t>личного объёма) — такой Партнёр не считается уровнем.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/>
              <a:t>Еженедельный платёжный ранг Бренд-Партнёра определяет, с каких уровней и в каком проценте он может получать комиссионные.</a:t>
            </a:r>
          </a:p>
          <a:p>
            <a:endParaRPr lang="pl" sz="11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8E75A6E-3542-E2A7-60BF-70FB6910E28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7242" y="501908"/>
            <a:ext cx="6113385" cy="1076971"/>
          </a:xfrm>
        </p:spPr>
        <p:txBody>
          <a:bodyPr/>
          <a:lstStyle/>
          <a:p>
            <a:r>
              <a:rPr lang="pl" b="1" i="0" u="none" baseline="0" dirty="0"/>
              <a:t>#4 </a:t>
            </a:r>
            <a:r>
              <a:rPr lang="ru-RU" dirty="0"/>
              <a:t>БОНУС ЗА УРОВЕНЬ</a:t>
            </a:r>
            <a:endParaRPr lang="pl" b="1" i="0" u="none" baseline="0" dirty="0"/>
          </a:p>
          <a:p>
            <a:r>
              <a:rPr lang="ru-RU" dirty="0"/>
              <a:t>Цель: Быстрые выплаты для Бренд-Партнёров.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13D56A-829F-6FDA-0802-341B7F37F3CF}"/>
              </a:ext>
            </a:extLst>
          </p:cNvPr>
          <p:cNvSpPr txBox="1"/>
          <p:nvPr/>
        </p:nvSpPr>
        <p:spPr>
          <a:xfrm>
            <a:off x="449447" y="6519446"/>
            <a:ext cx="595135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dirty="0"/>
              <a:t>КОНФИДЕНЦИАЛЬНАЯ и закрытая информация компании </a:t>
            </a:r>
            <a:r>
              <a:rPr lang="pl-PL" sz="800" dirty="0" err="1"/>
              <a:t>LifeWave</a:t>
            </a:r>
            <a:r>
              <a:rPr lang="pl-PL" sz="800" dirty="0"/>
              <a:t>, Inc.</a:t>
            </a:r>
          </a:p>
          <a:p>
            <a:r>
              <a:rPr lang="ru-RU" sz="800" dirty="0"/>
              <a:t>Не записывать и не распространять. Только для внутреннего использования сотрудниками и партнёрами </a:t>
            </a:r>
            <a:r>
              <a:rPr lang="pl-PL" sz="800" dirty="0" err="1"/>
              <a:t>LifeWave</a:t>
            </a:r>
            <a:r>
              <a:rPr lang="pl" sz="800" b="0" i="0" u="none" baseline="0" dirty="0">
                <a:latin typeface="Arial"/>
                <a:ea typeface="Arial"/>
                <a:cs typeface="Arial"/>
              </a:rPr>
              <a:t>.</a:t>
            </a:r>
            <a:endParaRPr lang="pl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2CB6C20-C656-2A6F-2FF1-07B733BD7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984909"/>
              </p:ext>
            </p:extLst>
          </p:nvPr>
        </p:nvGraphicFramePr>
        <p:xfrm>
          <a:off x="762000" y="4166594"/>
          <a:ext cx="11125201" cy="2207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760">
                  <a:extLst>
                    <a:ext uri="{9D8B030D-6E8A-4147-A177-3AD203B41FA5}">
                      <a16:colId xmlns:a16="http://schemas.microsoft.com/office/drawing/2014/main" val="1958038096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1747644453"/>
                    </a:ext>
                  </a:extLst>
                </a:gridCol>
                <a:gridCol w="1290320">
                  <a:extLst>
                    <a:ext uri="{9D8B030D-6E8A-4147-A177-3AD203B41FA5}">
                      <a16:colId xmlns:a16="http://schemas.microsoft.com/office/drawing/2014/main" val="33638437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286042510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3243417595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155280377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147040880"/>
                    </a:ext>
                  </a:extLst>
                </a:gridCol>
                <a:gridCol w="1178561">
                  <a:extLst>
                    <a:ext uri="{9D8B030D-6E8A-4147-A177-3AD203B41FA5}">
                      <a16:colId xmlns:a16="http://schemas.microsoft.com/office/drawing/2014/main" val="661223827"/>
                    </a:ext>
                  </a:extLst>
                </a:gridCol>
              </a:tblGrid>
              <a:tr h="698377">
                <a:tc>
                  <a:txBody>
                    <a:bodyPr/>
                    <a:lstStyle/>
                    <a:p>
                      <a:r>
                        <a:rPr lang="ru-RU" b="1" dirty="0"/>
                        <a:t>Ранг для выплат</a:t>
                      </a:r>
                      <a:endParaRPr lang="ru-RU" dirty="0"/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800" b="1" i="0" u="none" kern="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Активный</a:t>
                      </a:r>
                      <a:r>
                        <a:rPr lang="pl" sz="1800" b="1" i="0" u="none" kern="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BP</a:t>
                      </a:r>
                      <a:endParaRPr lang="pl" sz="18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1" i="0" u="none" kern="1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1-Star Manager</a:t>
                      </a:r>
                      <a:endParaRPr lang="pl" sz="18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1" i="0" u="none" kern="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2-Star Manager</a:t>
                      </a:r>
                      <a:endParaRPr lang="pl" sz="18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1" i="0" u="none" kern="1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3-Star Manager</a:t>
                      </a:r>
                      <a:endParaRPr lang="pl" sz="18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1" i="0" u="none" kern="1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1-Star Director</a:t>
                      </a:r>
                      <a:endParaRPr lang="pl" sz="18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1" i="0" u="none" kern="1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2-Star Director</a:t>
                      </a:r>
                      <a:endParaRPr lang="pl" sz="18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800" b="1" i="0" u="none" kern="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3-Star Director +</a:t>
                      </a:r>
                      <a:endParaRPr lang="pl" sz="18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32438195"/>
                  </a:ext>
                </a:extLst>
              </a:tr>
              <a:tr h="495763">
                <a:tc>
                  <a:txBody>
                    <a:bodyPr/>
                    <a:lstStyle/>
                    <a:p>
                      <a:r>
                        <a:rPr lang="ru-RU" b="1" dirty="0"/>
                        <a:t>Бонус за 1-й уровень</a:t>
                      </a:r>
                      <a:endParaRPr lang="ru-RU" dirty="0"/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  <a:endParaRPr lang="pl" sz="18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pl" sz="18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pl" sz="18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pl" sz="18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pl" sz="18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pl" sz="18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pl" sz="18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4226031173"/>
                  </a:ext>
                </a:extLst>
              </a:tr>
              <a:tr h="495763">
                <a:tc>
                  <a:txBody>
                    <a:bodyPr/>
                    <a:lstStyle/>
                    <a:p>
                      <a:r>
                        <a:rPr lang="ru-RU" b="1" dirty="0"/>
                        <a:t>Бонус за 2-й уровень</a:t>
                      </a:r>
                      <a:endParaRPr lang="ru-RU" dirty="0"/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  <a:endParaRPr lang="pl" sz="18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  <a:endParaRPr lang="pl" sz="18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pl" sz="18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pl" sz="18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pl" sz="18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642869558"/>
                  </a:ext>
                </a:extLst>
              </a:tr>
              <a:tr h="495763">
                <a:tc>
                  <a:txBody>
                    <a:bodyPr/>
                    <a:lstStyle/>
                    <a:p>
                      <a:r>
                        <a:rPr lang="ru-RU" b="1" dirty="0"/>
                        <a:t>Бонус за 3-й уровень</a:t>
                      </a:r>
                      <a:endParaRPr lang="ru-RU" dirty="0"/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  <a:endParaRPr lang="pl" sz="18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  <a:endParaRPr lang="pl" sz="18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  <a:endParaRPr lang="pl" sz="18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2449458631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42AC6DF5-5961-0FD1-2129-F28BEB3C3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650" y="68846"/>
            <a:ext cx="5207190" cy="402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3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FF052-126E-8A8D-2E3D-E23E5DC91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9DDEAC-24C5-546C-678F-17DA83B0C5C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71500" y="1214929"/>
            <a:ext cx="6329363" cy="2502965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800" b="1" dirty="0"/>
              <a:t>Стив имеет ранг 3-</a:t>
            </a:r>
            <a:r>
              <a:rPr lang="pl-PL" sz="1800" b="1" dirty="0"/>
              <a:t>Star Manager (</a:t>
            </a:r>
            <a:r>
              <a:rPr lang="ru-RU" sz="1800" b="1" dirty="0"/>
              <a:t>Менеджер 3 Звезды)</a:t>
            </a:r>
            <a:endParaRPr lang="pl" sz="180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r>
              <a:rPr lang="ru-RU" sz="1800" dirty="0"/>
              <a:t>Стив квалифицируется на получение комиссионных с </a:t>
            </a:r>
            <a:r>
              <a:rPr lang="ru-RU" sz="1800" b="1" dirty="0"/>
              <a:t>2 уровней</a:t>
            </a:r>
            <a:r>
              <a:rPr lang="ru-RU" sz="1800" dirty="0"/>
              <a:t> своей регистрационной структуры:</a:t>
            </a:r>
            <a:r>
              <a:rPr lang="pl-PL" sz="1800" dirty="0"/>
              <a:t> </a:t>
            </a:r>
            <a:r>
              <a:rPr lang="ru-RU" sz="1800" b="1" dirty="0"/>
              <a:t>7% с 1-го уровня</a:t>
            </a:r>
            <a:r>
              <a:rPr lang="ru-RU" sz="1800" dirty="0"/>
              <a:t> и </a:t>
            </a:r>
            <a:r>
              <a:rPr lang="ru-RU" sz="1800" b="1" dirty="0"/>
              <a:t>3% со 2-го уровня</a:t>
            </a:r>
            <a:r>
              <a:rPr lang="ru-RU" sz="1800" dirty="0"/>
              <a:t>.</a:t>
            </a:r>
            <a:endParaRPr lang="pl" sz="1800" b="1" i="0" u="none" baseline="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r>
              <a:rPr lang="ru-RU" dirty="0"/>
              <a:t>У Стива есть </a:t>
            </a:r>
            <a:r>
              <a:rPr lang="ru-RU" b="1" dirty="0"/>
              <a:t>5 </a:t>
            </a:r>
            <a:r>
              <a:rPr lang="pl-PL" b="1" dirty="0"/>
              <a:t>Brand Partner-</a:t>
            </a:r>
            <a:r>
              <a:rPr lang="ru-RU" b="1" dirty="0" err="1"/>
              <a:t>ов</a:t>
            </a:r>
            <a:r>
              <a:rPr lang="ru-RU" b="1" dirty="0"/>
              <a:t> на 1-м уровне</a:t>
            </a:r>
            <a:r>
              <a:rPr lang="ru-RU" dirty="0"/>
              <a:t>, каждый из которых генерирует </a:t>
            </a:r>
            <a:r>
              <a:rPr lang="ru-RU" b="1" dirty="0"/>
              <a:t>200 </a:t>
            </a:r>
            <a:r>
              <a:rPr lang="pl-PL" b="1" dirty="0"/>
              <a:t>BV </a:t>
            </a:r>
            <a:r>
              <a:rPr lang="pl-PL" dirty="0"/>
              <a:t>→ 5 × 200 × 0,07 = </a:t>
            </a:r>
            <a:r>
              <a:rPr lang="pl-PL" b="1" dirty="0"/>
              <a:t>70 USD</a:t>
            </a:r>
            <a:endParaRPr lang="pl" sz="1800" b="0" i="0" u="none" baseline="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r>
              <a:rPr lang="ru-RU" dirty="0"/>
              <a:t>У него есть </a:t>
            </a:r>
            <a:r>
              <a:rPr lang="ru-RU" b="1" dirty="0"/>
              <a:t>10 </a:t>
            </a:r>
            <a:r>
              <a:rPr lang="pl-PL" b="1" dirty="0"/>
              <a:t>Brand Partner-</a:t>
            </a:r>
            <a:r>
              <a:rPr lang="ru-RU" b="1" dirty="0" err="1"/>
              <a:t>ов</a:t>
            </a:r>
            <a:r>
              <a:rPr lang="ru-RU" b="1" dirty="0"/>
              <a:t> на 2-м уровне</a:t>
            </a:r>
            <a:r>
              <a:rPr lang="ru-RU" dirty="0"/>
              <a:t>, каждый генерирует </a:t>
            </a:r>
            <a:r>
              <a:rPr lang="ru-RU" b="1" dirty="0"/>
              <a:t>200 </a:t>
            </a:r>
            <a:r>
              <a:rPr lang="pl-PL" b="1" dirty="0"/>
              <a:t>BV </a:t>
            </a:r>
            <a:r>
              <a:rPr lang="pl-PL" dirty="0"/>
              <a:t>→ 10 × 200 × 0,03 = </a:t>
            </a:r>
            <a:r>
              <a:rPr lang="pl-PL" b="1" dirty="0"/>
              <a:t>60 USD</a:t>
            </a:r>
            <a:endParaRPr lang="pl" sz="1800" b="0" i="0" u="none" baseline="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r>
              <a:rPr lang="ru-RU" sz="1800" b="1" dirty="0"/>
              <a:t>ИТОГО: Стив получает 130 </a:t>
            </a:r>
            <a:r>
              <a:rPr lang="pl-PL" sz="1800" b="1" dirty="0"/>
              <a:t>USD </a:t>
            </a:r>
            <a:r>
              <a:rPr lang="ru-RU" sz="1800" b="1" dirty="0"/>
              <a:t>бонус за уровень (</a:t>
            </a:r>
            <a:r>
              <a:rPr lang="pl-PL" sz="1800" b="1" dirty="0"/>
              <a:t>Level Bonus)</a:t>
            </a:r>
            <a:r>
              <a:rPr lang="pl-PL" sz="1800" dirty="0"/>
              <a:t>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C36C85D-EEE6-6901-6BDD-88A0E4FDE3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500" y="661386"/>
            <a:ext cx="6329362" cy="446757"/>
          </a:xfrm>
        </p:spPr>
        <p:txBody>
          <a:bodyPr/>
          <a:lstStyle/>
          <a:p>
            <a:r>
              <a:rPr lang="ru-RU" dirty="0"/>
              <a:t>БОНУС ЗА УРОВЕНЬ — ПРИМЕР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1503C-C227-6401-A5A3-8A51F1355737}"/>
              </a:ext>
            </a:extLst>
          </p:cNvPr>
          <p:cNvSpPr txBox="1"/>
          <p:nvPr/>
        </p:nvSpPr>
        <p:spPr>
          <a:xfrm>
            <a:off x="542924" y="6540594"/>
            <a:ext cx="607123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dirty="0"/>
              <a:t>КОНФИДЕНЦИАЛЬНАЯ и закрытая информация компании </a:t>
            </a:r>
            <a:r>
              <a:rPr lang="pl-PL" sz="800" dirty="0" err="1"/>
              <a:t>LifeWave</a:t>
            </a:r>
            <a:r>
              <a:rPr lang="pl-PL" sz="800" dirty="0"/>
              <a:t>, Inc.</a:t>
            </a:r>
          </a:p>
          <a:p>
            <a:r>
              <a:rPr lang="ru-RU" sz="800" dirty="0"/>
              <a:t>Не записывать и не распространять. Только для внутреннего использования сотрудниками и партнёрами </a:t>
            </a:r>
            <a:r>
              <a:rPr lang="pl-PL" sz="800" dirty="0" err="1"/>
              <a:t>LifeWave</a:t>
            </a:r>
            <a:r>
              <a:rPr lang="pl" sz="800" b="0" i="0" u="none" baseline="0" dirty="0">
                <a:latin typeface="Arial"/>
                <a:ea typeface="Arial"/>
                <a:cs typeface="Arial"/>
              </a:rPr>
              <a:t>.</a:t>
            </a:r>
            <a:endParaRPr lang="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D7DD585-1E13-1BF4-70B7-5C46FA382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863" y="89166"/>
            <a:ext cx="5207190" cy="4024980"/>
          </a:xfrm>
          <a:prstGeom prst="rect">
            <a:avLst/>
          </a:prstGeom>
        </p:spPr>
      </p:pic>
      <p:graphicFrame>
        <p:nvGraphicFramePr>
          <p:cNvPr id="7" name="Table 1">
            <a:extLst>
              <a:ext uri="{FF2B5EF4-FFF2-40B4-BE49-F238E27FC236}">
                <a16:creationId xmlns:a16="http://schemas.microsoft.com/office/drawing/2014/main" id="{729622C8-C718-0875-9FB9-6E057B600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084686"/>
              </p:ext>
            </p:extLst>
          </p:nvPr>
        </p:nvGraphicFramePr>
        <p:xfrm>
          <a:off x="751840" y="4302144"/>
          <a:ext cx="11125201" cy="2207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760">
                  <a:extLst>
                    <a:ext uri="{9D8B030D-6E8A-4147-A177-3AD203B41FA5}">
                      <a16:colId xmlns:a16="http://schemas.microsoft.com/office/drawing/2014/main" val="1958038096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1747644453"/>
                    </a:ext>
                  </a:extLst>
                </a:gridCol>
                <a:gridCol w="1290320">
                  <a:extLst>
                    <a:ext uri="{9D8B030D-6E8A-4147-A177-3AD203B41FA5}">
                      <a16:colId xmlns:a16="http://schemas.microsoft.com/office/drawing/2014/main" val="33638437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286042510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3243417595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155280377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147040880"/>
                    </a:ext>
                  </a:extLst>
                </a:gridCol>
                <a:gridCol w="1178561">
                  <a:extLst>
                    <a:ext uri="{9D8B030D-6E8A-4147-A177-3AD203B41FA5}">
                      <a16:colId xmlns:a16="http://schemas.microsoft.com/office/drawing/2014/main" val="661223827"/>
                    </a:ext>
                  </a:extLst>
                </a:gridCol>
              </a:tblGrid>
              <a:tr h="698377">
                <a:tc>
                  <a:txBody>
                    <a:bodyPr/>
                    <a:lstStyle/>
                    <a:p>
                      <a:r>
                        <a:rPr lang="ru-RU" b="1" dirty="0"/>
                        <a:t>Ранг для выплат</a:t>
                      </a:r>
                      <a:endParaRPr lang="ru-RU" dirty="0"/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800" b="1" i="0" u="none" kern="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Активный</a:t>
                      </a:r>
                      <a:r>
                        <a:rPr lang="pl" sz="1800" b="1" i="0" u="none" kern="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BP</a:t>
                      </a:r>
                      <a:endParaRPr lang="pl" sz="18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1" i="0" u="none" kern="1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1-Star Manager</a:t>
                      </a:r>
                      <a:endParaRPr lang="pl" sz="18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1" i="0" u="none" kern="1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2-Star Manager</a:t>
                      </a:r>
                      <a:endParaRPr lang="pl" sz="18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1" i="0" u="none" kern="1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3-Star Manager</a:t>
                      </a:r>
                      <a:endParaRPr lang="pl" sz="18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1" i="0" u="none" kern="1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1-Star Director</a:t>
                      </a:r>
                      <a:endParaRPr lang="pl" sz="18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1" i="0" u="none" kern="1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2-Star Director</a:t>
                      </a:r>
                      <a:endParaRPr lang="pl" sz="18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800" b="1" i="0" u="none" kern="1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3-Star Director +</a:t>
                      </a:r>
                      <a:endParaRPr lang="pl" sz="18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32438195"/>
                  </a:ext>
                </a:extLst>
              </a:tr>
              <a:tr h="495763">
                <a:tc>
                  <a:txBody>
                    <a:bodyPr/>
                    <a:lstStyle/>
                    <a:p>
                      <a:r>
                        <a:rPr lang="ru-RU" b="1" dirty="0"/>
                        <a:t>Бонус за 1-й уровень</a:t>
                      </a:r>
                      <a:endParaRPr lang="ru-RU" dirty="0"/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  <a:endParaRPr lang="pl" sz="18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pl" sz="18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pl" sz="18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pl" sz="18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pl" sz="18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pl" sz="18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pl" sz="18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4226031173"/>
                  </a:ext>
                </a:extLst>
              </a:tr>
              <a:tr h="495763">
                <a:tc>
                  <a:txBody>
                    <a:bodyPr/>
                    <a:lstStyle/>
                    <a:p>
                      <a:r>
                        <a:rPr lang="ru-RU" b="1" dirty="0"/>
                        <a:t>Бонус за 2-й уровень</a:t>
                      </a:r>
                      <a:endParaRPr lang="ru-RU" dirty="0"/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  <a:endParaRPr lang="pl" sz="18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  <a:endParaRPr lang="pl" sz="18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pl" sz="18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pl" sz="18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pl" sz="18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642869558"/>
                  </a:ext>
                </a:extLst>
              </a:tr>
              <a:tr h="495763">
                <a:tc>
                  <a:txBody>
                    <a:bodyPr/>
                    <a:lstStyle/>
                    <a:p>
                      <a:r>
                        <a:rPr lang="ru-RU" b="1" dirty="0"/>
                        <a:t>Бонус за 3-й уровень</a:t>
                      </a:r>
                      <a:endParaRPr lang="ru-RU" dirty="0"/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  <a:endParaRPr lang="pl" sz="18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  <a:endParaRPr lang="pl" sz="18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8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  <a:endParaRPr lang="pl" sz="18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2449458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302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A8435-A7EB-C002-33E8-F093039E4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9EA164-56BD-BF7D-5780-BC6FAFB840E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71500" y="1706880"/>
            <a:ext cx="6745862" cy="4011756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800" dirty="0"/>
              <a:t>Чтобы получить право на Бинарный бонус, Бренд-Партнёр должен:</a:t>
            </a:r>
            <a:r>
              <a:rPr lang="pl" sz="1800" b="0" i="0" u="none" baseline="0" dirty="0">
                <a:solidFill>
                  <a:srgbClr val="555552"/>
                </a:solidFill>
                <a:latin typeface="Cabin" pitchFamily="2" charset="77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chemeClr val="accent1"/>
                </a:solidFill>
              </a:rPr>
              <a:t>Иметь минимум 300 </a:t>
            </a:r>
            <a:r>
              <a:rPr lang="pl-PL" sz="1800" b="1" dirty="0">
                <a:solidFill>
                  <a:schemeClr val="accent1"/>
                </a:solidFill>
              </a:rPr>
              <a:t>BV </a:t>
            </a:r>
            <a:r>
              <a:rPr lang="ru-RU" sz="1800" b="1" dirty="0">
                <a:solidFill>
                  <a:schemeClr val="accent1"/>
                </a:solidFill>
              </a:rPr>
              <a:t>в оплачиваемой (слабой) ноге</a:t>
            </a:r>
            <a:endParaRPr lang="pl" sz="1800" b="1" dirty="0">
              <a:solidFill>
                <a:schemeClr val="accent1"/>
              </a:solidFill>
            </a:endParaRP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chemeClr val="accent1"/>
                </a:solidFill>
              </a:rPr>
              <a:t>Иметь ранг для выплат не ниже 3-</a:t>
            </a:r>
            <a:r>
              <a:rPr lang="pl-PL" sz="1800" b="1" dirty="0">
                <a:solidFill>
                  <a:schemeClr val="accent1"/>
                </a:solidFill>
              </a:rPr>
              <a:t>Star Manager</a:t>
            </a:r>
            <a:br>
              <a:rPr lang="pl" sz="1800" b="1" dirty="0">
                <a:solidFill>
                  <a:schemeClr val="accent1"/>
                </a:solidFill>
              </a:rPr>
            </a:br>
            <a:endParaRPr lang="pl" sz="1800" b="1" dirty="0">
              <a:solidFill>
                <a:schemeClr val="accent1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Ранг для выплат определяет:</a:t>
            </a:r>
            <a:r>
              <a:rPr lang="pl-PL" sz="1800" dirty="0"/>
              <a:t> </a:t>
            </a:r>
            <a:r>
              <a:rPr lang="ru-RU" sz="1800" b="1" dirty="0"/>
              <a:t>Процентную ставку</a:t>
            </a:r>
            <a:r>
              <a:rPr lang="ru-RU" sz="1800" dirty="0"/>
              <a:t> выплаты в неделю</a:t>
            </a:r>
            <a:r>
              <a:rPr lang="pl-PL" sz="1800" dirty="0"/>
              <a:t>, </a:t>
            </a:r>
            <a:r>
              <a:rPr lang="ru-RU" sz="1800" b="1" dirty="0"/>
              <a:t>Максимальную сумму</a:t>
            </a:r>
            <a:r>
              <a:rPr lang="ru-RU" sz="1800" dirty="0"/>
              <a:t> заработка в неделю</a:t>
            </a:r>
            <a:endParaRPr lang="pl" sz="1800" b="0" i="0" u="none" baseline="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/>
              <a:t>Действующая недельная процентная ставка применяется к объёму </a:t>
            </a:r>
            <a:r>
              <a:rPr lang="pl-PL" sz="1800" dirty="0"/>
              <a:t>BV </a:t>
            </a:r>
            <a:r>
              <a:rPr lang="ru-RU" sz="1800" dirty="0"/>
              <a:t>в слабой ноге и выплачивается до достижения недельного лимита по доходу.</a:t>
            </a:r>
            <a:endParaRPr lang="pl" sz="1800" b="0" i="0" u="none" baseline="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/>
              <a:t>Важно:</a:t>
            </a:r>
            <a:r>
              <a:rPr lang="ru-RU" sz="1800" dirty="0"/>
              <a:t> После выплаты обе ноги уменьшаются на </a:t>
            </a:r>
            <a:r>
              <a:rPr lang="ru-RU" sz="1800" b="1" dirty="0"/>
              <a:t>общую сумму </a:t>
            </a:r>
            <a:r>
              <a:rPr lang="pl-PL" sz="1800" b="1" dirty="0"/>
              <a:t>BV </a:t>
            </a:r>
            <a:r>
              <a:rPr lang="ru-RU" sz="1800" b="1" dirty="0"/>
              <a:t>из слабой ноги</a:t>
            </a:r>
            <a:r>
              <a:rPr lang="ru-RU" sz="1800" dirty="0"/>
              <a:t>, независимо от того, достигнута ли максимальная сумма заработка или нет.</a:t>
            </a:r>
          </a:p>
          <a:p>
            <a:endParaRPr lang="pl" sz="12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763BF82-93AC-6FC9-D519-343880A48E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9452" y="478506"/>
            <a:ext cx="10209028" cy="1045494"/>
          </a:xfrm>
        </p:spPr>
        <p:txBody>
          <a:bodyPr/>
          <a:lstStyle/>
          <a:p>
            <a:r>
              <a:rPr lang="pl" b="1" i="0" u="none" baseline="0" dirty="0"/>
              <a:t>#5 </a:t>
            </a:r>
            <a:r>
              <a:rPr lang="ru-RU" dirty="0"/>
              <a:t>БИНАРНЫЙ БОНУС</a:t>
            </a:r>
            <a:endParaRPr lang="pl" b="1" i="0" u="none" baseline="0" dirty="0"/>
          </a:p>
          <a:p>
            <a:r>
              <a:rPr lang="ru-RU" dirty="0"/>
              <a:t>Цель: Вознаграждение за построение организации.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F5655F-3BFB-F358-BDF2-ED292EB1DBBD}"/>
              </a:ext>
            </a:extLst>
          </p:cNvPr>
          <p:cNvSpPr txBox="1"/>
          <p:nvPr/>
        </p:nvSpPr>
        <p:spPr>
          <a:xfrm>
            <a:off x="489452" y="6519446"/>
            <a:ext cx="569798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dirty="0"/>
              <a:t>КОНФИДЕНЦИАЛЬНАЯ и закрытая информация компании </a:t>
            </a:r>
            <a:r>
              <a:rPr lang="pl-PL" sz="800" dirty="0" err="1"/>
              <a:t>LifeWave</a:t>
            </a:r>
            <a:r>
              <a:rPr lang="pl-PL" sz="800" dirty="0"/>
              <a:t>, Inc.</a:t>
            </a:r>
          </a:p>
          <a:p>
            <a:r>
              <a:rPr lang="ru-RU" sz="800" dirty="0"/>
              <a:t>Не записывать и не распространять. Только для внутреннего использования сотрудниками и партнёрами </a:t>
            </a:r>
            <a:r>
              <a:rPr lang="pl-PL" sz="800" dirty="0" err="1"/>
              <a:t>LifeWave</a:t>
            </a:r>
            <a:r>
              <a:rPr lang="pl" sz="800" b="0" i="0" u="none" baseline="0" dirty="0">
                <a:latin typeface="Arial"/>
                <a:ea typeface="Arial"/>
                <a:cs typeface="Arial"/>
              </a:rPr>
              <a:t>.</a:t>
            </a:r>
            <a:endParaRPr lang="pl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456DB7-EBBA-ADFE-601D-C49239D8B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720096"/>
              </p:ext>
            </p:extLst>
          </p:nvPr>
        </p:nvGraphicFramePr>
        <p:xfrm>
          <a:off x="7317362" y="1524000"/>
          <a:ext cx="4686321" cy="514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127">
                  <a:extLst>
                    <a:ext uri="{9D8B030D-6E8A-4147-A177-3AD203B41FA5}">
                      <a16:colId xmlns:a16="http://schemas.microsoft.com/office/drawing/2014/main" val="4267668381"/>
                    </a:ext>
                  </a:extLst>
                </a:gridCol>
                <a:gridCol w="1425049">
                  <a:extLst>
                    <a:ext uri="{9D8B030D-6E8A-4147-A177-3AD203B41FA5}">
                      <a16:colId xmlns:a16="http://schemas.microsoft.com/office/drawing/2014/main" val="3983837786"/>
                    </a:ext>
                  </a:extLst>
                </a:gridCol>
                <a:gridCol w="1470145">
                  <a:extLst>
                    <a:ext uri="{9D8B030D-6E8A-4147-A177-3AD203B41FA5}">
                      <a16:colId xmlns:a16="http://schemas.microsoft.com/office/drawing/2014/main" val="2466260450"/>
                    </a:ext>
                  </a:extLst>
                </a:gridCol>
              </a:tblGrid>
              <a:tr h="64258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Ранг для выплат</a:t>
                      </a:r>
                      <a:endParaRPr lang="ru-RU" sz="1600" dirty="0"/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Показатель еженедельного дохода</a:t>
                      </a:r>
                      <a:endParaRPr lang="ru-RU" sz="1600" dirty="0"/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Максимальная сумма заработка</a:t>
                      </a:r>
                      <a:endParaRPr lang="ru-RU" sz="1600" dirty="0"/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488878672"/>
                  </a:ext>
                </a:extLst>
              </a:tr>
              <a:tr h="42641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3-Star Manager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1500 USD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773692278"/>
                  </a:ext>
                </a:extLst>
              </a:tr>
              <a:tr h="42641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1-Star Director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pl" sz="16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2500 USD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3067314858"/>
                  </a:ext>
                </a:extLst>
              </a:tr>
              <a:tr h="42641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2-Star Director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  <a:endParaRPr lang="pl" sz="16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3500 USD</a:t>
                      </a:r>
                      <a:endParaRPr lang="pl" sz="16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4121892713"/>
                  </a:ext>
                </a:extLst>
              </a:tr>
              <a:tr h="42641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3-Star Director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5000 USD</a:t>
                      </a:r>
                      <a:endParaRPr lang="pl" sz="16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3044269558"/>
                  </a:ext>
                </a:extLst>
              </a:tr>
              <a:tr h="4264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600" b="0" i="0" u="none" strike="noStrike" kern="1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1-Star Executive</a:t>
                      </a:r>
                      <a:endParaRPr kumimoji="0" lang="pl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7500 USD</a:t>
                      </a:r>
                      <a:endParaRPr lang="pl" sz="16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3993402570"/>
                  </a:ext>
                </a:extLst>
              </a:tr>
              <a:tr h="4264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600" b="0" i="0" u="none" strike="noStrike" kern="1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2-Star Executive</a:t>
                      </a:r>
                      <a:endParaRPr kumimoji="0" lang="pl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10 000 USD</a:t>
                      </a:r>
                      <a:endParaRPr lang="pl" sz="16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494267869"/>
                  </a:ext>
                </a:extLst>
              </a:tr>
              <a:tr h="4264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600" b="0" i="0" u="none" strike="noStrike" kern="1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3-Star Executive</a:t>
                      </a:r>
                      <a:endParaRPr kumimoji="0" lang="pl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15 000 USD</a:t>
                      </a:r>
                      <a:endParaRPr lang="pl" sz="16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3892528939"/>
                  </a:ext>
                </a:extLst>
              </a:tr>
              <a:tr h="42641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1-Star Presidential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20 000 USD</a:t>
                      </a:r>
                      <a:endParaRPr lang="pl" sz="16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381480375"/>
                  </a:ext>
                </a:extLst>
              </a:tr>
              <a:tr h="42641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2-Star Presidential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25 000 USD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3500039961"/>
                  </a:ext>
                </a:extLst>
              </a:tr>
              <a:tr h="42641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3-Star Presidential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25 000 USD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4048572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361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13B87-C9E3-C818-0A28-1AB53550B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62CAF7-5C99-5CBB-EAE0-0010195A6B4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9566" y="1586404"/>
            <a:ext cx="5603122" cy="43456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Лаура квалифицирована как 3-</a:t>
            </a:r>
            <a:r>
              <a:rPr lang="pl-PL" sz="2000" b="1" dirty="0"/>
              <a:t>Star </a:t>
            </a:r>
            <a:r>
              <a:rPr lang="pl-PL" sz="2000" b="1" dirty="0" err="1"/>
              <a:t>Director</a:t>
            </a: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Её еженедельная ставка выплаты составляет </a:t>
            </a:r>
            <a:r>
              <a:rPr lang="ru-RU" sz="2000" b="1" dirty="0"/>
              <a:t>10%</a:t>
            </a:r>
            <a:r>
              <a:rPr lang="ru-RU" sz="2000" dirty="0"/>
              <a:t>, с </a:t>
            </a:r>
            <a:r>
              <a:rPr lang="ru-RU" sz="2000" b="1" dirty="0"/>
              <a:t>максимальной суммой 5000 </a:t>
            </a:r>
            <a:r>
              <a:rPr lang="pl-PL" sz="2000" b="1" dirty="0"/>
              <a:t>USD</a:t>
            </a:r>
            <a:r>
              <a:rPr lang="pl-PL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 её слабой ноге — </a:t>
            </a:r>
            <a:r>
              <a:rPr lang="ru-RU" sz="2000" b="1" dirty="0"/>
              <a:t>100 000 </a:t>
            </a:r>
            <a:r>
              <a:rPr lang="pl-PL" sz="2000" b="1" dirty="0"/>
              <a:t>BV</a:t>
            </a:r>
            <a:r>
              <a:rPr lang="pl-PL" sz="2000" dirty="0"/>
              <a:t>, </a:t>
            </a:r>
            <a:r>
              <a:rPr lang="ru-RU" sz="2000" dirty="0"/>
              <a:t>а в сильной — </a:t>
            </a:r>
            <a:r>
              <a:rPr lang="ru-RU" sz="2000" b="1" dirty="0"/>
              <a:t>300 000 </a:t>
            </a:r>
            <a:r>
              <a:rPr lang="pl-PL" sz="2000" b="1" dirty="0"/>
              <a:t>BV</a:t>
            </a:r>
            <a:r>
              <a:rPr lang="pl-PL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Её бинарный бонус на этой неделе составит </a:t>
            </a:r>
            <a:r>
              <a:rPr lang="ru-RU" sz="2000" b="1" dirty="0"/>
              <a:t>5000 </a:t>
            </a:r>
            <a:r>
              <a:rPr lang="pl-PL" sz="2000" b="1" dirty="0"/>
              <a:t>USD</a:t>
            </a:r>
            <a:r>
              <a:rPr lang="pl-PL" sz="2000" dirty="0"/>
              <a:t>, </a:t>
            </a:r>
            <a:r>
              <a:rPr lang="ru-RU" sz="2000" dirty="0"/>
              <a:t>поскольку выплата ограничена рангом (10% × 100 000 = 10 000 </a:t>
            </a:r>
            <a:r>
              <a:rPr lang="pl-PL" sz="2000" dirty="0"/>
              <a:t>USD, </a:t>
            </a:r>
            <a:r>
              <a:rPr lang="ru-RU" sz="2000" dirty="0"/>
              <a:t>но лимит 5000).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Слабая нога будет </a:t>
            </a:r>
            <a:r>
              <a:rPr lang="ru-RU" sz="2000" b="1" dirty="0"/>
              <a:t>обнулена</a:t>
            </a:r>
            <a:r>
              <a:rPr lang="ru-RU" sz="2000" dirty="0"/>
              <a:t>, а в сильной ноге останется </a:t>
            </a:r>
            <a:r>
              <a:rPr lang="ru-RU" sz="2000" b="1" dirty="0"/>
              <a:t>200 000 </a:t>
            </a:r>
            <a:r>
              <a:rPr lang="pl-PL" sz="2000" b="1" dirty="0"/>
              <a:t>BV</a:t>
            </a:r>
            <a:r>
              <a:rPr lang="pl-PL" sz="2000" dirty="0"/>
              <a:t> (300 000 – 100 000), </a:t>
            </a:r>
            <a:r>
              <a:rPr lang="ru-RU" sz="2000" dirty="0"/>
              <a:t>которые перейдут на следующую неделю.</a:t>
            </a:r>
          </a:p>
          <a:p>
            <a:endParaRPr lang="pl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02931F8-2D60-C2E4-82B2-D4D6251ED3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500" y="661386"/>
            <a:ext cx="6858000" cy="446757"/>
          </a:xfrm>
        </p:spPr>
        <p:txBody>
          <a:bodyPr/>
          <a:lstStyle/>
          <a:p>
            <a:r>
              <a:rPr lang="ru-RU" dirty="0"/>
              <a:t>БИНАРНЫЙ БОНУС (ПРИМЕР)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4BFA72-3CCF-7F02-C99A-2423FB7142C2}"/>
              </a:ext>
            </a:extLst>
          </p:cNvPr>
          <p:cNvSpPr txBox="1"/>
          <p:nvPr/>
        </p:nvSpPr>
        <p:spPr>
          <a:xfrm>
            <a:off x="571500" y="6519446"/>
            <a:ext cx="439111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pl" sz="800" b="0" i="0" u="none" baseline="0" dirty="0">
                <a:latin typeface="Arial"/>
                <a:ea typeface="Arial"/>
                <a:cs typeface="Arial"/>
              </a:rPr>
              <a:t>POUFNE i zastrzeżone informacje LifeWave, Inc. </a:t>
            </a:r>
            <a:endParaRPr lang="pl" dirty="0"/>
          </a:p>
          <a:p>
            <a:pPr algn="l" rtl="0"/>
            <a:r>
              <a:rPr lang="pl" sz="800" b="0" i="0" u="none" baseline="0" dirty="0">
                <a:latin typeface="Arial"/>
                <a:ea typeface="Arial"/>
                <a:cs typeface="Arial"/>
              </a:rPr>
              <a:t>Nie nagrywaj ani nie rozpowszechniaj. Wyłącznie do użytku wewnętrznego LifeWave.</a:t>
            </a:r>
            <a:endParaRPr lang="pl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8EE2558-DD5A-6B8B-DCD2-2864D6D19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87738"/>
              </p:ext>
            </p:extLst>
          </p:nvPr>
        </p:nvGraphicFramePr>
        <p:xfrm>
          <a:off x="6990080" y="1108143"/>
          <a:ext cx="5013603" cy="5557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215">
                  <a:extLst>
                    <a:ext uri="{9D8B030D-6E8A-4147-A177-3AD203B41FA5}">
                      <a16:colId xmlns:a16="http://schemas.microsoft.com/office/drawing/2014/main" val="4267668381"/>
                    </a:ext>
                  </a:extLst>
                </a:gridCol>
                <a:gridCol w="1524571">
                  <a:extLst>
                    <a:ext uri="{9D8B030D-6E8A-4147-A177-3AD203B41FA5}">
                      <a16:colId xmlns:a16="http://schemas.microsoft.com/office/drawing/2014/main" val="3983837786"/>
                    </a:ext>
                  </a:extLst>
                </a:gridCol>
                <a:gridCol w="1572817">
                  <a:extLst>
                    <a:ext uri="{9D8B030D-6E8A-4147-A177-3AD203B41FA5}">
                      <a16:colId xmlns:a16="http://schemas.microsoft.com/office/drawing/2014/main" val="2466260450"/>
                    </a:ext>
                  </a:extLst>
                </a:gridCol>
              </a:tblGrid>
              <a:tr h="94854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Ранг для выплат</a:t>
                      </a:r>
                      <a:endParaRPr lang="ru-RU" sz="1600" dirty="0"/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Показатель еженедельного дохода</a:t>
                      </a:r>
                      <a:endParaRPr lang="ru-RU" sz="1600" dirty="0"/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Максимальная сумма заработка</a:t>
                      </a:r>
                      <a:endParaRPr lang="ru-RU" sz="1600" dirty="0"/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488878672"/>
                  </a:ext>
                </a:extLst>
              </a:tr>
              <a:tr h="46090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3-Star Manager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1500 USD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773692278"/>
                  </a:ext>
                </a:extLst>
              </a:tr>
              <a:tr h="46090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1-Star Director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pl" sz="16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2500 USD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3067314858"/>
                  </a:ext>
                </a:extLst>
              </a:tr>
              <a:tr h="46090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2-Star Director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  <a:endParaRPr lang="pl" sz="16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3500 USD</a:t>
                      </a:r>
                      <a:endParaRPr lang="pl" sz="16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4121892713"/>
                  </a:ext>
                </a:extLst>
              </a:tr>
              <a:tr h="46090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3-Star Director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5000 USD</a:t>
                      </a:r>
                      <a:endParaRPr lang="pl" sz="16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3044269558"/>
                  </a:ext>
                </a:extLst>
              </a:tr>
              <a:tr h="4609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600" b="0" i="0" u="none" strike="noStrike" kern="1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1-Star Executive</a:t>
                      </a:r>
                      <a:endParaRPr kumimoji="0" lang="pl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7500 USD</a:t>
                      </a:r>
                      <a:endParaRPr lang="pl" sz="16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3993402570"/>
                  </a:ext>
                </a:extLst>
              </a:tr>
              <a:tr h="4609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600" b="0" i="0" u="none" strike="noStrike" kern="1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2-Star Executive</a:t>
                      </a:r>
                      <a:endParaRPr kumimoji="0" lang="pl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10 000 USD</a:t>
                      </a:r>
                      <a:endParaRPr lang="pl" sz="16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494267869"/>
                  </a:ext>
                </a:extLst>
              </a:tr>
              <a:tr h="4609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600" b="0" i="0" u="none" strike="noStrike" kern="1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3-Star Executive</a:t>
                      </a:r>
                      <a:endParaRPr kumimoji="0" lang="pl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15 000 USD</a:t>
                      </a:r>
                      <a:endParaRPr lang="pl" sz="16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3892528939"/>
                  </a:ext>
                </a:extLst>
              </a:tr>
              <a:tr h="46090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1-Star Presidential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20 000 USD</a:t>
                      </a:r>
                      <a:endParaRPr lang="pl" sz="16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381480375"/>
                  </a:ext>
                </a:extLst>
              </a:tr>
              <a:tr h="46090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2-Star Presidential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25 000 USD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3500039961"/>
                  </a:ext>
                </a:extLst>
              </a:tr>
              <a:tr h="46090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3-Star Presidential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" sz="1600" b="0" i="0" u="non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25 000 USD</a:t>
                      </a:r>
                      <a:endParaRPr lang="pl" sz="16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4048572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818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A2FA9-AE46-12D7-97CA-515E84F23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98F8B-3FA7-1E1E-0364-0CF162188E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73192" y="2387690"/>
            <a:ext cx="11249982" cy="4053749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800" b="1" dirty="0"/>
              <a:t>Неиспользованный объем</a:t>
            </a:r>
            <a:r>
              <a:rPr lang="ru-RU" sz="1800" dirty="0"/>
              <a:t> (из-за избытка в сильной ноге), который не был учтён при еженедельной выплате бинарного бонуса (основанной на объеме в оплачиваемой ноге), сохраняется как </a:t>
            </a:r>
            <a:r>
              <a:rPr lang="ru-RU" sz="1800" b="1" dirty="0"/>
              <a:t>переносимый объем</a:t>
            </a:r>
            <a:r>
              <a:rPr lang="ru-RU" sz="1800" dirty="0"/>
              <a:t> и может быть использован в следующих расчетных периодах.</a:t>
            </a:r>
            <a:endParaRPr lang="pl" sz="1800" b="0" i="0" u="none" baseline="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 algn="l" rtl="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pl" sz="180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800" b="1" dirty="0"/>
              <a:t>Более старый бинарный объем</a:t>
            </a:r>
            <a:r>
              <a:rPr lang="ru-RU" sz="1800" dirty="0"/>
              <a:t> используется и выплачивается раньше, чем новый.</a:t>
            </a:r>
            <a:r>
              <a:rPr lang="pl" sz="1800" b="0" i="0" u="none" baseline="0" dirty="0">
                <a:solidFill>
                  <a:srgbClr val="555552"/>
                </a:solidFill>
                <a:latin typeface="Cabin" pitchFamily="2" charset="77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</a:p>
          <a:p>
            <a:pPr marL="342900" indent="-342900" algn="l" rtl="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pl" sz="180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800" b="1" dirty="0"/>
              <a:t>Объем в сильной ноге</a:t>
            </a:r>
            <a:r>
              <a:rPr lang="ru-RU" sz="1800" dirty="0"/>
              <a:t>, которому более 52 недель и который не был использован, </a:t>
            </a:r>
            <a:r>
              <a:rPr lang="ru-RU" sz="1800" b="1" dirty="0"/>
              <a:t>автоматически удаляется</a:t>
            </a:r>
            <a:r>
              <a:rPr lang="ru-RU" sz="1800" dirty="0"/>
              <a:t> (истекает) каждую неделю на скользящей основе.</a:t>
            </a:r>
            <a:endParaRPr lang="pl" sz="1800" b="0" i="0" u="none" baseline="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 algn="l" rtl="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pl" sz="180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800" b="1" u="sng" dirty="0"/>
              <a:t>Объем в оплачиваемой ноге</a:t>
            </a:r>
            <a:r>
              <a:rPr lang="ru-RU" sz="1800" u="sng" dirty="0"/>
              <a:t> истекает через </a:t>
            </a:r>
            <a:r>
              <a:rPr lang="ru-RU" sz="1800" b="1" u="sng" dirty="0"/>
              <a:t>24 недели</a:t>
            </a:r>
            <a:r>
              <a:rPr lang="ru-RU" sz="1800" u="sng" dirty="0"/>
              <a:t> бездействия, т.е. если Партнёр не достиг ранга 3-</a:t>
            </a:r>
            <a:r>
              <a:rPr lang="pl-PL" sz="1800" u="sng" dirty="0"/>
              <a:t>Star Manager </a:t>
            </a:r>
            <a:r>
              <a:rPr lang="ru-RU" sz="1800" u="sng" dirty="0"/>
              <a:t>или выше и/или не имел 300 </a:t>
            </a:r>
            <a:r>
              <a:rPr lang="pl-PL" sz="1800" u="sng" dirty="0"/>
              <a:t>BV </a:t>
            </a:r>
            <a:r>
              <a:rPr lang="ru-RU" sz="1800" u="sng" dirty="0"/>
              <a:t>в оплачиваемой ноге в течение 24 последовательных недель и, соответственно, не получил бинарный бонус.</a:t>
            </a:r>
            <a:br>
              <a:rPr lang="pl-PL" sz="1800" u="sng" dirty="0"/>
            </a:br>
            <a:endParaRPr lang="pl" sz="1800" i="1" u="sng" dirty="0">
              <a:solidFill>
                <a:srgbClr val="555552"/>
              </a:solidFill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800" dirty="0"/>
              <a:t>Если Партнёр становится </a:t>
            </a:r>
            <a:r>
              <a:rPr lang="ru-RU" sz="1800" b="1" dirty="0"/>
              <a:t>неактивным</a:t>
            </a:r>
            <a:r>
              <a:rPr lang="ru-RU" sz="1800" dirty="0"/>
              <a:t>, его объем в </a:t>
            </a:r>
            <a:r>
              <a:rPr lang="ru-RU" sz="1800" b="1" dirty="0"/>
              <a:t>ОБЕИХ бинарных ногах автоматически удаляется</a:t>
            </a:r>
            <a:r>
              <a:rPr lang="ru-RU" sz="1800" dirty="0"/>
              <a:t>.</a:t>
            </a:r>
          </a:p>
          <a:p>
            <a:pPr algn="l" rtl="0">
              <a:spcBef>
                <a:spcPts val="0"/>
              </a:spcBef>
            </a:pPr>
            <a:endParaRPr lang="pl" sz="180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endParaRPr lang="pl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06485C-C9FC-80F1-028A-3F071BBCC27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2006" y="1935858"/>
            <a:ext cx="8210554" cy="318196"/>
          </a:xfrm>
        </p:spPr>
        <p:txBody>
          <a:bodyPr/>
          <a:lstStyle/>
          <a:p>
            <a:r>
              <a:rPr lang="ru-RU" sz="1800" b="1" dirty="0"/>
              <a:t>ПЕРЕНОС, ИСПОЛЬЗОВАНИЕ, ИСТЕЧЕНИЕ СРОКА И УДАЛЕНИЕ</a:t>
            </a:r>
            <a:endParaRPr lang="ru-RU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86792D-B126-78CC-150F-DFE857FC380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73192" y="746652"/>
            <a:ext cx="9234408" cy="446757"/>
          </a:xfrm>
        </p:spPr>
        <p:txBody>
          <a:bodyPr/>
          <a:lstStyle/>
          <a:p>
            <a:r>
              <a:rPr lang="ru-RU" dirty="0"/>
              <a:t>ЛОГИКА СОЗРЕВАНИЯ БИНАРНОГО ОБЪЁМА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36C852-C404-629C-16B9-17839B66A172}"/>
              </a:ext>
            </a:extLst>
          </p:cNvPr>
          <p:cNvSpPr txBox="1"/>
          <p:nvPr/>
        </p:nvSpPr>
        <p:spPr>
          <a:xfrm>
            <a:off x="496074" y="6519446"/>
            <a:ext cx="559992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dirty="0"/>
              <a:t>КОНФИДЕНЦИАЛЬНАЯ и закрытая информация компании </a:t>
            </a:r>
            <a:r>
              <a:rPr lang="pl-PL" sz="800" dirty="0" err="1"/>
              <a:t>LifeWave</a:t>
            </a:r>
            <a:r>
              <a:rPr lang="pl-PL" sz="800" dirty="0"/>
              <a:t>, Inc.</a:t>
            </a:r>
          </a:p>
          <a:p>
            <a:r>
              <a:rPr lang="ru-RU" sz="800" dirty="0"/>
              <a:t>Не записывать и не распространять. Только для внутреннего использования сотрудниками и партнёрами </a:t>
            </a:r>
            <a:r>
              <a:rPr lang="pl-PL" sz="800" dirty="0" err="1"/>
              <a:t>LifeWave</a:t>
            </a:r>
            <a:r>
              <a:rPr lang="pl" sz="800" b="0" i="0" u="none" baseline="0" dirty="0">
                <a:latin typeface="Arial"/>
                <a:ea typeface="Arial"/>
                <a:cs typeface="Arial"/>
              </a:rPr>
              <a:t>.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563502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29A26-03B4-1F96-9566-5367A6AE8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48A9D-EBFB-90B2-AAC4-4D222525684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55378" y="1449136"/>
            <a:ext cx="6933812" cy="170547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Выплачивается за поколения Бренд-Партнёров с ранга 1-</a:t>
            </a:r>
            <a:r>
              <a:rPr lang="pl-PL" sz="1200" b="1" dirty="0"/>
              <a:t>Star </a:t>
            </a:r>
            <a:r>
              <a:rPr lang="pl-PL" sz="1200" b="1" dirty="0" err="1"/>
              <a:t>Director</a:t>
            </a:r>
            <a:r>
              <a:rPr lang="pl-PL" sz="1200" b="1" dirty="0"/>
              <a:t> </a:t>
            </a:r>
            <a:r>
              <a:rPr lang="ru-RU" sz="1200" b="1" dirty="0"/>
              <a:t>и выше в регистрационной структуре.</a:t>
            </a:r>
            <a:endParaRPr lang="ru-R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Лидеры получают процент от бинарного бонуса и бонуса за уровень, который получают их лидеры в структуре.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Количество поколений и процент соответствия определяются на основе еженедельного ранга вознаграждения Лидера.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Максимальный бонус от конкретного Бренд-Партнёра определяет, сколько Лидер может получить как соответствующий бонус от премии этого конкретного Партнёра.</a:t>
            </a:r>
          </a:p>
          <a:p>
            <a:pPr marL="342900" indent="-342900" algn="l" rtl="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pl" sz="120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endParaRPr lang="pl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80DBA38-7FC6-C317-F6C3-DD29D9DC1A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1180" y="588165"/>
            <a:ext cx="6858000" cy="446757"/>
          </a:xfrm>
        </p:spPr>
        <p:txBody>
          <a:bodyPr/>
          <a:lstStyle/>
          <a:p>
            <a:r>
              <a:rPr lang="pl" sz="2800" b="1" i="0" u="none" baseline="0" dirty="0"/>
              <a:t>#6 </a:t>
            </a:r>
            <a:r>
              <a:rPr lang="ru-RU" sz="2800" dirty="0"/>
              <a:t>МЕНТОРСКИЙ </a:t>
            </a:r>
            <a:r>
              <a:rPr lang="pl-PL" sz="2800" dirty="0"/>
              <a:t>MATCHING </a:t>
            </a:r>
            <a:r>
              <a:rPr lang="ru-RU" sz="2800" dirty="0"/>
              <a:t>БОНУС</a:t>
            </a:r>
            <a:endParaRPr lang="pl" sz="2800" b="1" i="0" u="none" baseline="0" dirty="0"/>
          </a:p>
          <a:p>
            <a:r>
              <a:rPr lang="ru-RU" sz="2000" dirty="0"/>
              <a:t>Цель: Вознаграждение за развитие лидерства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60FDF2-0C44-E40E-F055-D73815480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770766"/>
              </p:ext>
            </p:extLst>
          </p:nvPr>
        </p:nvGraphicFramePr>
        <p:xfrm>
          <a:off x="790211" y="3512359"/>
          <a:ext cx="10934429" cy="3306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396">
                  <a:extLst>
                    <a:ext uri="{9D8B030D-6E8A-4147-A177-3AD203B41FA5}">
                      <a16:colId xmlns:a16="http://schemas.microsoft.com/office/drawing/2014/main" val="945458616"/>
                    </a:ext>
                  </a:extLst>
                </a:gridCol>
                <a:gridCol w="825624">
                  <a:extLst>
                    <a:ext uri="{9D8B030D-6E8A-4147-A177-3AD203B41FA5}">
                      <a16:colId xmlns:a16="http://schemas.microsoft.com/office/drawing/2014/main" val="947068245"/>
                    </a:ext>
                  </a:extLst>
                </a:gridCol>
                <a:gridCol w="905522">
                  <a:extLst>
                    <a:ext uri="{9D8B030D-6E8A-4147-A177-3AD203B41FA5}">
                      <a16:colId xmlns:a16="http://schemas.microsoft.com/office/drawing/2014/main" val="4171915801"/>
                    </a:ext>
                  </a:extLst>
                </a:gridCol>
                <a:gridCol w="958788">
                  <a:extLst>
                    <a:ext uri="{9D8B030D-6E8A-4147-A177-3AD203B41FA5}">
                      <a16:colId xmlns:a16="http://schemas.microsoft.com/office/drawing/2014/main" val="3844836829"/>
                    </a:ext>
                  </a:extLst>
                </a:gridCol>
                <a:gridCol w="887767">
                  <a:extLst>
                    <a:ext uri="{9D8B030D-6E8A-4147-A177-3AD203B41FA5}">
                      <a16:colId xmlns:a16="http://schemas.microsoft.com/office/drawing/2014/main" val="4041612055"/>
                    </a:ext>
                  </a:extLst>
                </a:gridCol>
                <a:gridCol w="1012055">
                  <a:extLst>
                    <a:ext uri="{9D8B030D-6E8A-4147-A177-3AD203B41FA5}">
                      <a16:colId xmlns:a16="http://schemas.microsoft.com/office/drawing/2014/main" val="4287851484"/>
                    </a:ext>
                  </a:extLst>
                </a:gridCol>
                <a:gridCol w="932155">
                  <a:extLst>
                    <a:ext uri="{9D8B030D-6E8A-4147-A177-3AD203B41FA5}">
                      <a16:colId xmlns:a16="http://schemas.microsoft.com/office/drawing/2014/main" val="2369031336"/>
                    </a:ext>
                  </a:extLst>
                </a:gridCol>
                <a:gridCol w="1047565">
                  <a:extLst>
                    <a:ext uri="{9D8B030D-6E8A-4147-A177-3AD203B41FA5}">
                      <a16:colId xmlns:a16="http://schemas.microsoft.com/office/drawing/2014/main" val="23621047"/>
                    </a:ext>
                  </a:extLst>
                </a:gridCol>
                <a:gridCol w="985421">
                  <a:extLst>
                    <a:ext uri="{9D8B030D-6E8A-4147-A177-3AD203B41FA5}">
                      <a16:colId xmlns:a16="http://schemas.microsoft.com/office/drawing/2014/main" val="1412491314"/>
                    </a:ext>
                  </a:extLst>
                </a:gridCol>
                <a:gridCol w="1231136">
                  <a:extLst>
                    <a:ext uri="{9D8B030D-6E8A-4147-A177-3AD203B41FA5}">
                      <a16:colId xmlns:a16="http://schemas.microsoft.com/office/drawing/2014/main" val="2200228388"/>
                    </a:ext>
                  </a:extLst>
                </a:gridCol>
              </a:tblGrid>
              <a:tr h="51973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l" sz="14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200" b="1" i="0" u="none" kern="1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1-Star Director</a:t>
                      </a:r>
                      <a:endParaRPr lang="pl" sz="12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200" b="1" i="0" u="none" kern="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2-Star Director</a:t>
                      </a:r>
                      <a:endParaRPr lang="pl" sz="12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200" b="1" i="0" u="none" kern="1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3-Star Director</a:t>
                      </a:r>
                      <a:endParaRPr lang="pl" sz="12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200" b="1" i="0" u="none" kern="1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1-Star Exec</a:t>
                      </a:r>
                      <a:endParaRPr lang="pl" sz="12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200" b="1" i="0" u="none" kern="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2-Star Exec</a:t>
                      </a:r>
                      <a:endParaRPr lang="pl" sz="12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200" b="1" i="0" u="none" kern="1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3-Star Exec</a:t>
                      </a:r>
                      <a:endParaRPr lang="pl" sz="12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200" b="1" i="0" u="none" kern="1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1-Star Pres</a:t>
                      </a:r>
                      <a:endParaRPr lang="pl" sz="12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200" b="1" i="0" u="none" kern="1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2-Star Pres</a:t>
                      </a:r>
                      <a:endParaRPr lang="pl" sz="12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200" b="1" i="0" u="none" kern="1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3-Star Pres</a:t>
                      </a:r>
                      <a:endParaRPr lang="pl" sz="12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561481369"/>
                  </a:ext>
                </a:extLst>
              </a:tr>
              <a:tr h="35795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Gen. 1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3694158503"/>
                  </a:ext>
                </a:extLst>
              </a:tr>
              <a:tr h="35795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Gen. 2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pl" sz="14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  <a:endParaRPr lang="pl" sz="14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  <a:endParaRPr lang="pl" sz="14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607827209"/>
                  </a:ext>
                </a:extLst>
              </a:tr>
              <a:tr h="35795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Gen. 3</a:t>
                      </a:r>
                      <a:endParaRPr lang="pl" sz="14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pl" sz="14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pl" sz="14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pl" sz="14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4061221048"/>
                  </a:ext>
                </a:extLst>
              </a:tr>
              <a:tr h="35795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Gen. 4</a:t>
                      </a:r>
                      <a:endParaRPr lang="pl" sz="14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pl" sz="14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pl" sz="14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436959529"/>
                  </a:ext>
                </a:extLst>
              </a:tr>
              <a:tr h="35795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Gen. 5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  <a:endParaRPr lang="pl" sz="14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3238012339"/>
                  </a:ext>
                </a:extLst>
              </a:tr>
              <a:tr h="35795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Gen. 6</a:t>
                      </a:r>
                      <a:endParaRPr lang="pl" sz="14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  <a:endParaRPr lang="pl" sz="14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pl" sz="1400" kern="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3952036587"/>
                  </a:ext>
                </a:extLst>
              </a:tr>
              <a:tr h="58233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Maks. </a:t>
                      </a:r>
                      <a:r>
                        <a:rPr lang="nl-N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opasowanie na jednego BP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500 USD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1000 USD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2000 USD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3500 USD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5000 USD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7500 USD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10 000 USD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15 000 USD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" sz="14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20 000 USD</a:t>
                      </a:r>
                      <a:endParaRPr lang="pl" sz="14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583755096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AA8A8381-5021-4EA1-360A-67C08A026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200" y="39383"/>
            <a:ext cx="4401432" cy="34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33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24A3B-52EF-CD05-41D3-8DD0B437E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03475-4BC3-4056-6F72-86194A7D446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06638" y="1464816"/>
            <a:ext cx="7032074" cy="4084614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600" b="1" dirty="0"/>
              <a:t>Майк квалифицирован как 3-</a:t>
            </a:r>
            <a:r>
              <a:rPr lang="pl-PL" sz="1600" b="1" dirty="0"/>
              <a:t>Star </a:t>
            </a:r>
            <a:r>
              <a:rPr lang="pl-PL" sz="1600" b="1" dirty="0" err="1"/>
              <a:t>Executive</a:t>
            </a:r>
            <a:endParaRPr lang="pl" sz="1600" b="1" i="0" u="none" baseline="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600" dirty="0"/>
              <a:t>Он имеет право получать менторский </a:t>
            </a:r>
            <a:r>
              <a:rPr lang="pl-PL" sz="1600" dirty="0" err="1"/>
              <a:t>Matching</a:t>
            </a:r>
            <a:r>
              <a:rPr lang="pl-PL" sz="1600" dirty="0"/>
              <a:t> Bonus </a:t>
            </a:r>
            <a:r>
              <a:rPr lang="ru-RU" sz="1600" dirty="0"/>
              <a:t>с 5 поколений лидеров, имеющих ранг от 1-</a:t>
            </a:r>
            <a:r>
              <a:rPr lang="pl-PL" sz="1600" dirty="0"/>
              <a:t>Star </a:t>
            </a:r>
            <a:r>
              <a:rPr lang="pl-PL" sz="1600" dirty="0" err="1"/>
              <a:t>Director</a:t>
            </a:r>
            <a:r>
              <a:rPr lang="pl-PL" sz="1600" dirty="0"/>
              <a:t> </a:t>
            </a:r>
            <a:r>
              <a:rPr lang="ru-RU" sz="1600" dirty="0"/>
              <a:t>и выше, с процентами сопоставления от 18% до 3% в зависимости от поколения.</a:t>
            </a:r>
            <a:r>
              <a:rPr lang="pl" sz="1600" b="0" i="0" u="none" baseline="0" dirty="0">
                <a:solidFill>
                  <a:srgbClr val="555552"/>
                </a:solidFill>
                <a:latin typeface="Cabin" pitchFamily="2" charset="77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600" b="1" dirty="0"/>
              <a:t>Распределение дохода по поколениям:</a:t>
            </a:r>
            <a:endParaRPr lang="pl" sz="1600" b="0" i="0" u="none" baseline="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Доход с </a:t>
            </a:r>
            <a:r>
              <a:rPr lang="pl-PL" dirty="0"/>
              <a:t>G1 (1-</a:t>
            </a:r>
            <a:r>
              <a:rPr lang="ru-RU" dirty="0"/>
              <a:t>е поколение): 6 300 </a:t>
            </a:r>
            <a:r>
              <a:rPr lang="pl-PL" dirty="0"/>
              <a:t>USD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Доход с </a:t>
            </a:r>
            <a:r>
              <a:rPr lang="pl-PL" dirty="0"/>
              <a:t>G2 (2-</a:t>
            </a:r>
            <a:r>
              <a:rPr lang="ru-RU" dirty="0"/>
              <a:t>е поколение): 6 300 </a:t>
            </a:r>
            <a:r>
              <a:rPr lang="pl-PL" dirty="0"/>
              <a:t>USD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Доход с </a:t>
            </a:r>
            <a:r>
              <a:rPr lang="pl-PL" dirty="0"/>
              <a:t>G3 (3-</a:t>
            </a:r>
            <a:r>
              <a:rPr lang="ru-RU" dirty="0"/>
              <a:t>е поколение): 4 800 </a:t>
            </a:r>
            <a:r>
              <a:rPr lang="pl-PL" dirty="0"/>
              <a:t>USD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Доход с </a:t>
            </a:r>
            <a:r>
              <a:rPr lang="pl-PL" dirty="0"/>
              <a:t>G4 (4-</a:t>
            </a:r>
            <a:r>
              <a:rPr lang="ru-RU" dirty="0"/>
              <a:t>е поколение): 2 800 </a:t>
            </a:r>
            <a:r>
              <a:rPr lang="pl-PL" dirty="0"/>
              <a:t>USD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Доход с </a:t>
            </a:r>
            <a:r>
              <a:rPr lang="pl-PL" dirty="0"/>
              <a:t>G5 (5-</a:t>
            </a:r>
            <a:r>
              <a:rPr lang="ru-RU" dirty="0"/>
              <a:t>е поколение): 570 </a:t>
            </a:r>
            <a:r>
              <a:rPr lang="pl-PL" dirty="0"/>
              <a:t>USD</a:t>
            </a:r>
            <a:br>
              <a:rPr lang="pl-PL" dirty="0"/>
            </a:br>
            <a:endParaRPr lang="pl-PL" dirty="0"/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Общий доход по менторскому бонусу</a:t>
            </a:r>
            <a:br>
              <a:rPr lang="pl-PL" sz="1600" b="1" dirty="0">
                <a:solidFill>
                  <a:schemeClr val="accent1"/>
                </a:solidFill>
              </a:rPr>
            </a:br>
            <a:r>
              <a:rPr lang="ru-RU" sz="1600" b="1" dirty="0">
                <a:solidFill>
                  <a:schemeClr val="accent1"/>
                </a:solidFill>
              </a:rPr>
              <a:t>сопоставления: 20 770,00 </a:t>
            </a:r>
            <a:r>
              <a:rPr lang="pl-PL" sz="1600" b="1" dirty="0">
                <a:solidFill>
                  <a:schemeClr val="accent1"/>
                </a:solidFill>
              </a:rPr>
              <a:t>USD</a:t>
            </a:r>
            <a:endParaRPr lang="pl" sz="1600" b="1" i="0" u="none" baseline="0" dirty="0">
              <a:solidFill>
                <a:schemeClr val="accent1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 algn="l" rtl="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pl" sz="160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endParaRPr lang="pl" sz="16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F982549-919C-7A6D-3868-9BCF02679B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500" y="661386"/>
            <a:ext cx="7032074" cy="446757"/>
          </a:xfrm>
        </p:spPr>
        <p:txBody>
          <a:bodyPr/>
          <a:lstStyle/>
          <a:p>
            <a:r>
              <a:rPr lang="ru-RU" dirty="0"/>
              <a:t>МЕНТОРСКИЙ </a:t>
            </a:r>
            <a:r>
              <a:rPr lang="pl-PL" dirty="0"/>
              <a:t>MATCHING </a:t>
            </a:r>
            <a:r>
              <a:rPr lang="ru-RU" dirty="0"/>
              <a:t>БОНУС — ПРИМЕР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68725C-F85D-3297-7514-A1A6EC9DD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500" y="3278790"/>
            <a:ext cx="6319182" cy="35188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0D0A57-7EA1-2BB2-8B17-EF5BC44D5A14}"/>
              </a:ext>
            </a:extLst>
          </p:cNvPr>
          <p:cNvSpPr txBox="1"/>
          <p:nvPr/>
        </p:nvSpPr>
        <p:spPr>
          <a:xfrm>
            <a:off x="571500" y="6336015"/>
            <a:ext cx="51240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dirty="0"/>
              <a:t>КОНФИДЕНЦИАЛЬНАЯ и закрытая информация компании </a:t>
            </a:r>
            <a:r>
              <a:rPr lang="pl-PL" sz="800" dirty="0" err="1"/>
              <a:t>LifeWave</a:t>
            </a:r>
            <a:r>
              <a:rPr lang="pl-PL" sz="800" dirty="0"/>
              <a:t>, Inc.</a:t>
            </a:r>
          </a:p>
          <a:p>
            <a:r>
              <a:rPr lang="ru-RU" sz="800" dirty="0"/>
              <a:t>Не записывать и не распространять. Только для внутреннего использования сотрудниками и партнёрами </a:t>
            </a:r>
            <a:r>
              <a:rPr lang="pl-PL" sz="800" dirty="0" err="1"/>
              <a:t>LifeWave</a:t>
            </a:r>
            <a:r>
              <a:rPr lang="pl" sz="800" b="0" i="0" u="none" baseline="0" dirty="0">
                <a:latin typeface="Arial"/>
                <a:ea typeface="Arial"/>
                <a:cs typeface="Arial"/>
              </a:rPr>
              <a:t>.</a:t>
            </a:r>
            <a:endParaRPr lang="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0D730FD-D359-FEDA-AAF7-CED78DB24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360" y="60320"/>
            <a:ext cx="4038600" cy="312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81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2C3123-2ED8-9593-7194-B3B8617785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2B5517D-CF30-2552-7057-317D3B7DF0D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1431" y="716172"/>
            <a:ext cx="11351829" cy="5640512"/>
          </a:xfrm>
        </p:spPr>
        <p:txBody>
          <a:bodyPr/>
          <a:lstStyle/>
          <a:p>
            <a:r>
              <a:rPr lang="ru-RU" sz="2800" dirty="0"/>
              <a:t>ПЛАН ВОЗНАГРАЖДЕНИЙ</a:t>
            </a:r>
            <a:r>
              <a:rPr lang="pl" sz="2800" b="1" i="0" u="none" baseline="0" dirty="0"/>
              <a:t> 2.0</a:t>
            </a:r>
          </a:p>
          <a:p>
            <a:r>
              <a:rPr lang="pl" sz="2800" b="1" i="0" u="none" baseline="0" dirty="0"/>
              <a:t>9 </a:t>
            </a:r>
            <a:r>
              <a:rPr lang="ru-RU" sz="2800" dirty="0"/>
              <a:t>способов заработка</a:t>
            </a:r>
          </a:p>
          <a:p>
            <a:pPr algn="l" rtl="0"/>
            <a:endParaRPr lang="pl" sz="2800" b="1" i="0" u="none" baseline="0" dirty="0"/>
          </a:p>
          <a:p>
            <a:pPr marL="457200" indent="-457200" algn="l" rtl="0">
              <a:buFont typeface="+mj-lt"/>
              <a:buAutoNum type="arabicPeriod"/>
            </a:pPr>
            <a:endParaRPr lang="pl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b="0" dirty="0">
                <a:solidFill>
                  <a:srgbClr val="555552"/>
                </a:solidFill>
              </a:rPr>
              <a:t>ТЕКУЩЕЕ</a:t>
            </a:r>
            <a:r>
              <a:rPr lang="pl" sz="1600" b="0" dirty="0">
                <a:solidFill>
                  <a:srgbClr val="555552"/>
                </a:solidFill>
              </a:rPr>
              <a:t>		</a:t>
            </a:r>
            <a:r>
              <a:rPr lang="ru-RU" sz="1600" b="0" dirty="0">
                <a:solidFill>
                  <a:srgbClr val="555552"/>
                </a:solidFill>
              </a:rPr>
              <a:t>ПРИБЫЛЬ ОТ ПРОДАЖ КЛИЕНТАМ В РОЗНИЦУ Привлечение = Стабильность</a:t>
            </a:r>
            <a:endParaRPr lang="pl" sz="1600" b="0" dirty="0">
              <a:solidFill>
                <a:srgbClr val="555552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b="0" dirty="0">
                <a:solidFill>
                  <a:srgbClr val="555552"/>
                </a:solidFill>
              </a:rPr>
              <a:t>НОВОЕ</a:t>
            </a:r>
            <a:r>
              <a:rPr lang="pl" sz="1600" b="0" dirty="0">
                <a:solidFill>
                  <a:srgbClr val="555552"/>
                </a:solidFill>
              </a:rPr>
              <a:t>		</a:t>
            </a:r>
            <a:r>
              <a:rPr lang="ru-RU" sz="1600" b="0" dirty="0">
                <a:solidFill>
                  <a:srgbClr val="555552"/>
                </a:solidFill>
              </a:rPr>
              <a:t>Бонус за клиентов 		         </a:t>
            </a:r>
            <a:r>
              <a:rPr lang="pl" sz="1600" b="0" dirty="0">
                <a:solidFill>
                  <a:srgbClr val="555552"/>
                </a:solidFill>
              </a:rPr>
              <a:t>MSO = </a:t>
            </a:r>
            <a:r>
              <a:rPr lang="ru-RU" sz="1600" b="0" dirty="0">
                <a:solidFill>
                  <a:srgbClr val="555552"/>
                </a:solidFill>
              </a:rPr>
              <a:t>Пассивный доход</a:t>
            </a:r>
            <a:endParaRPr lang="pl" sz="1600" b="0" dirty="0">
              <a:solidFill>
                <a:srgbClr val="555552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b="0" dirty="0">
                <a:solidFill>
                  <a:srgbClr val="555552"/>
                </a:solidFill>
              </a:rPr>
              <a:t>ТЕКУЩЕЕ </a:t>
            </a:r>
            <a:r>
              <a:rPr lang="pl" sz="1600" b="0" dirty="0">
                <a:solidFill>
                  <a:srgbClr val="555552"/>
                </a:solidFill>
              </a:rPr>
              <a:t>		</a:t>
            </a:r>
            <a:r>
              <a:rPr lang="ru-RU" sz="1600" b="0" dirty="0">
                <a:solidFill>
                  <a:srgbClr val="555552"/>
                </a:solidFill>
              </a:rPr>
              <a:t>Бонус за Бизнес-Пакет (</a:t>
            </a:r>
            <a:r>
              <a:rPr lang="pl-PL" sz="1600" b="0" dirty="0">
                <a:solidFill>
                  <a:srgbClr val="555552"/>
                </a:solidFill>
              </a:rPr>
              <a:t>PIB)</a:t>
            </a:r>
            <a:r>
              <a:rPr lang="pl" sz="1600" b="0" dirty="0">
                <a:solidFill>
                  <a:srgbClr val="555552"/>
                </a:solidFill>
              </a:rPr>
              <a:t>	</a:t>
            </a:r>
            <a:r>
              <a:rPr lang="ru-RU" sz="1600" b="0" dirty="0">
                <a:solidFill>
                  <a:srgbClr val="555552"/>
                </a:solidFill>
              </a:rPr>
              <a:t>         Инвестиции = Вовлечённость</a:t>
            </a:r>
            <a:endParaRPr lang="pl" sz="1600" b="0" dirty="0">
              <a:solidFill>
                <a:srgbClr val="555552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b="0" dirty="0">
                <a:solidFill>
                  <a:srgbClr val="555552"/>
                </a:solidFill>
              </a:rPr>
              <a:t>НОВОЕ</a:t>
            </a:r>
            <a:r>
              <a:rPr lang="pl" sz="1600" b="0" dirty="0">
                <a:solidFill>
                  <a:srgbClr val="555552"/>
                </a:solidFill>
              </a:rPr>
              <a:t> 		</a:t>
            </a:r>
            <a:r>
              <a:rPr lang="ru-RU" sz="1600" b="0" dirty="0">
                <a:solidFill>
                  <a:srgbClr val="555552"/>
                </a:solidFill>
              </a:rPr>
              <a:t>Уровневый бонус			         Быстрый рекрутинг = Удержание</a:t>
            </a:r>
            <a:endParaRPr lang="pl" sz="1600" b="0" dirty="0">
              <a:solidFill>
                <a:srgbClr val="555552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b="0" dirty="0">
                <a:solidFill>
                  <a:srgbClr val="555552"/>
                </a:solidFill>
              </a:rPr>
              <a:t>УЛУЧШЕНО</a:t>
            </a:r>
            <a:r>
              <a:rPr lang="nl-NL" sz="1600" b="0" dirty="0">
                <a:solidFill>
                  <a:srgbClr val="555552"/>
                </a:solidFill>
              </a:rPr>
              <a:t>	</a:t>
            </a:r>
            <a:r>
              <a:rPr lang="ru-RU" sz="1600" b="0" dirty="0">
                <a:solidFill>
                  <a:srgbClr val="555552"/>
                </a:solidFill>
              </a:rPr>
              <a:t>	Бинарный бонус (от циклов к процентам)  Построение команды = Стабильность</a:t>
            </a:r>
            <a:endParaRPr lang="pl" sz="1600" b="0" dirty="0">
              <a:solidFill>
                <a:srgbClr val="555552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b="0" dirty="0">
                <a:solidFill>
                  <a:srgbClr val="555552"/>
                </a:solidFill>
              </a:rPr>
              <a:t>УЛУЧШЕНО </a:t>
            </a:r>
            <a:r>
              <a:rPr lang="nl-NL" sz="1600" b="0" dirty="0">
                <a:solidFill>
                  <a:srgbClr val="555552"/>
                </a:solidFill>
              </a:rPr>
              <a:t>	</a:t>
            </a:r>
            <a:r>
              <a:rPr lang="ru-RU" sz="1600" b="0" dirty="0">
                <a:solidFill>
                  <a:srgbClr val="555552"/>
                </a:solidFill>
              </a:rPr>
              <a:t>	Наставнический </a:t>
            </a:r>
            <a:r>
              <a:rPr lang="ru-RU" sz="1600" b="0" dirty="0" err="1">
                <a:solidFill>
                  <a:srgbClr val="555552"/>
                </a:solidFill>
              </a:rPr>
              <a:t>Матчинг</a:t>
            </a:r>
            <a:r>
              <a:rPr lang="ru-RU" sz="1600" b="0" dirty="0">
                <a:solidFill>
                  <a:srgbClr val="555552"/>
                </a:solidFill>
              </a:rPr>
              <a:t> – Бонус 	         Развитие лидеров = Стабильность</a:t>
            </a:r>
            <a:endParaRPr lang="pl" sz="1600" b="0" dirty="0">
              <a:solidFill>
                <a:srgbClr val="555552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b="0" dirty="0">
                <a:solidFill>
                  <a:srgbClr val="555552"/>
                </a:solidFill>
              </a:rPr>
              <a:t>НОВОЕ </a:t>
            </a:r>
            <a:r>
              <a:rPr lang="pl" sz="1600" b="0" dirty="0">
                <a:solidFill>
                  <a:srgbClr val="555552"/>
                </a:solidFill>
              </a:rPr>
              <a:t>		</a:t>
            </a:r>
            <a:r>
              <a:rPr lang="ru-RU" sz="1600" b="0" dirty="0">
                <a:solidFill>
                  <a:srgbClr val="555552"/>
                </a:solidFill>
              </a:rPr>
              <a:t>Бонус за старт 			</a:t>
            </a:r>
            <a:r>
              <a:rPr lang="ru-RU" sz="1600" dirty="0"/>
              <a:t>         </a:t>
            </a:r>
            <a:r>
              <a:rPr lang="ru-RU" sz="1600" b="0" dirty="0">
                <a:solidFill>
                  <a:srgbClr val="555552"/>
                </a:solidFill>
              </a:rPr>
              <a:t>Вовлечённость = Результаты</a:t>
            </a:r>
            <a:endParaRPr lang="pl" sz="1600" b="0" dirty="0">
              <a:solidFill>
                <a:srgbClr val="555552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b="0" dirty="0">
                <a:solidFill>
                  <a:srgbClr val="555552"/>
                </a:solidFill>
              </a:rPr>
              <a:t>НОВОЕ </a:t>
            </a:r>
            <a:r>
              <a:rPr lang="pl" sz="1600" b="0" dirty="0">
                <a:solidFill>
                  <a:srgbClr val="555552"/>
                </a:solidFill>
              </a:rPr>
              <a:t>		</a:t>
            </a:r>
            <a:r>
              <a:rPr lang="ru-RU" sz="1600" b="0" dirty="0">
                <a:solidFill>
                  <a:srgbClr val="555552"/>
                </a:solidFill>
              </a:rPr>
              <a:t>Бонус за достижение ранга   	</a:t>
            </a:r>
            <a:r>
              <a:rPr lang="ru-RU" sz="1600" dirty="0"/>
              <a:t>         </a:t>
            </a:r>
            <a:r>
              <a:rPr lang="ru-RU" sz="1600" b="0" dirty="0">
                <a:solidFill>
                  <a:srgbClr val="555552"/>
                </a:solidFill>
              </a:rPr>
              <a:t>Постановка целей = Успех</a:t>
            </a:r>
            <a:endParaRPr lang="pl" sz="1600" b="0" dirty="0">
              <a:solidFill>
                <a:srgbClr val="555552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b="0" dirty="0">
                <a:solidFill>
                  <a:srgbClr val="555552"/>
                </a:solidFill>
              </a:rPr>
              <a:t>ТЕКУЩЕЕ </a:t>
            </a:r>
            <a:r>
              <a:rPr lang="pl" sz="1600" b="0" dirty="0">
                <a:solidFill>
                  <a:srgbClr val="555552"/>
                </a:solidFill>
              </a:rPr>
              <a:t>		</a:t>
            </a:r>
            <a:r>
              <a:rPr lang="ru-RU" sz="1600" b="0" dirty="0">
                <a:solidFill>
                  <a:srgbClr val="555552"/>
                </a:solidFill>
              </a:rPr>
              <a:t>Ежеквартальный лидерский пул</a:t>
            </a:r>
            <a:r>
              <a:rPr lang="pl" sz="1600" b="0" dirty="0">
                <a:solidFill>
                  <a:srgbClr val="555552"/>
                </a:solidFill>
              </a:rPr>
              <a:t>	</a:t>
            </a:r>
            <a:r>
              <a:rPr lang="ru-RU" sz="1600" b="0" dirty="0">
                <a:solidFill>
                  <a:srgbClr val="555552"/>
                </a:solidFill>
              </a:rPr>
              <a:t>         Лояльность = Наследие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pl" sz="1600" b="0" dirty="0">
              <a:solidFill>
                <a:srgbClr val="555552"/>
              </a:solidFill>
            </a:endParaRPr>
          </a:p>
          <a:p>
            <a:pPr algn="l" rtl="0">
              <a:spcBef>
                <a:spcPts val="0"/>
              </a:spcBef>
            </a:pPr>
            <a:endParaRPr lang="pl" sz="1600" b="0" dirty="0">
              <a:solidFill>
                <a:srgbClr val="555552"/>
              </a:solidFill>
            </a:endParaRPr>
          </a:p>
          <a:p>
            <a:pPr marL="914400" lvl="1" indent="-457200" algn="l" rtl="0">
              <a:spcBef>
                <a:spcPts val="0"/>
              </a:spcBef>
              <a:buFont typeface="+mj-lt"/>
              <a:buAutoNum type="arabicPeriod"/>
            </a:pPr>
            <a:endParaRPr lang="pl" sz="1600" dirty="0">
              <a:solidFill>
                <a:srgbClr val="555552"/>
              </a:solidFill>
              <a:latin typeface="Avenir Black" panose="02000503020000020003" pitchFamily="2" charset="0"/>
            </a:endParaRPr>
          </a:p>
          <a:p>
            <a:pPr marL="914400" lvl="1" indent="-457200" algn="l" rtl="0">
              <a:spcBef>
                <a:spcPts val="0"/>
              </a:spcBef>
              <a:buFont typeface="+mj-lt"/>
              <a:buAutoNum type="arabicPeriod"/>
            </a:pPr>
            <a:endParaRPr lang="pl" sz="200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endParaRPr lang="pl" sz="2800" dirty="0"/>
          </a:p>
        </p:txBody>
      </p:sp>
    </p:spTree>
    <p:extLst>
      <p:ext uri="{BB962C8B-B14F-4D97-AF65-F5344CB8AC3E}">
        <p14:creationId xmlns:p14="http://schemas.microsoft.com/office/powerpoint/2010/main" val="721606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D3DCA-0536-D2E3-B223-C89B6CFEE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8C8FA8-69A5-C226-4D89-800E02FBF3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5620" y="1318058"/>
            <a:ext cx="4932380" cy="2721902"/>
          </a:xfrm>
        </p:spPr>
        <p:txBody>
          <a:bodyPr/>
          <a:lstStyle/>
          <a:p>
            <a:r>
              <a:rPr lang="ru-RU" sz="4800" dirty="0"/>
              <a:t>СПОСОБЫ ЗАРАБОТКА №7–9</a:t>
            </a:r>
            <a:endParaRPr lang="pl-PL" sz="4800" dirty="0"/>
          </a:p>
          <a:p>
            <a:endParaRPr lang="pl" sz="4800" b="1" i="0" u="none" baseline="0" dirty="0"/>
          </a:p>
          <a:p>
            <a:r>
              <a:rPr lang="ru-RU" sz="3600" dirty="0"/>
              <a:t>ДОПОЛНИТЕЛЬНЫЕ ВОЗМОЖНОСТИ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442FD29-E7E0-DEB6-F83B-1EA3F68C7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7019634"/>
              </p:ext>
            </p:extLst>
          </p:nvPr>
        </p:nvGraphicFramePr>
        <p:xfrm>
          <a:off x="5743574" y="-1"/>
          <a:ext cx="6448425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3186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BCCCD-F647-D8CC-341B-10FC9A130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1D210E-A823-5BF9-66AD-BB95821E723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59985" y="1837213"/>
            <a:ext cx="11550148" cy="22136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Новые бренд-партнёры могут получить премию за быстрый старт в течение первых 9 недель с начала деятельности</a:t>
            </a:r>
            <a:r>
              <a:rPr lang="pl-PL" sz="1600" b="1" dirty="0"/>
              <a:t> </a:t>
            </a:r>
            <a:r>
              <a:rPr lang="ru-RU" sz="1600" dirty="0"/>
              <a:t>(Неделя регистрации + 8 полных недель)</a:t>
            </a:r>
            <a:endParaRPr lang="pl" sz="1600" b="0" i="0" u="none" baseline="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Каждую неделю, когда новый Бренд-Партнёр достигает ранга </a:t>
            </a:r>
            <a:r>
              <a:rPr lang="ru-RU" sz="1600" b="1" dirty="0"/>
              <a:t>1-</a:t>
            </a:r>
            <a:r>
              <a:rPr lang="pl-PL" sz="1600" b="1" dirty="0"/>
              <a:t>Star Manager</a:t>
            </a:r>
            <a:r>
              <a:rPr lang="pl-PL" sz="1600" dirty="0"/>
              <a:t>, </a:t>
            </a:r>
            <a:r>
              <a:rPr lang="ru-RU" sz="1600" dirty="0"/>
              <a:t>он получает </a:t>
            </a:r>
            <a:r>
              <a:rPr lang="ru-RU" sz="1600" b="1" dirty="0"/>
              <a:t>25 </a:t>
            </a:r>
            <a:r>
              <a:rPr lang="pl-PL" sz="1600" b="1" dirty="0"/>
              <a:t>USD</a:t>
            </a:r>
            <a:r>
              <a:rPr lang="pl-PL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Каждую неделю, когда он достигает ранга </a:t>
            </a:r>
            <a:r>
              <a:rPr lang="ru-RU" sz="1600" b="1" dirty="0"/>
              <a:t>2-</a:t>
            </a:r>
            <a:r>
              <a:rPr lang="pl-PL" sz="1600" b="1" dirty="0"/>
              <a:t>Star Manager </a:t>
            </a:r>
            <a:r>
              <a:rPr lang="ru-RU" sz="1600" b="1" dirty="0"/>
              <a:t>или выше</a:t>
            </a:r>
            <a:r>
              <a:rPr lang="ru-RU" sz="1600" dirty="0"/>
              <a:t>, он получает </a:t>
            </a:r>
            <a:r>
              <a:rPr lang="ru-RU" sz="1600" b="1" dirty="0"/>
              <a:t>50 </a:t>
            </a:r>
            <a:r>
              <a:rPr lang="pl-PL" sz="1600" b="1" dirty="0"/>
              <a:t>USD. </a:t>
            </a:r>
            <a:r>
              <a:rPr lang="pl" sz="1600" b="0" i="0" u="none" baseline="0" dirty="0">
                <a:solidFill>
                  <a:srgbClr val="555552"/>
                </a:solidFill>
                <a:latin typeface="Cabin" pitchFamily="2" charset="77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pl" sz="1600" b="1" dirty="0">
                <a:solidFill>
                  <a:schemeClr val="accent1"/>
                </a:solidFill>
              </a:rPr>
              <a:t>(</a:t>
            </a:r>
            <a:r>
              <a:rPr lang="ru-RU" sz="1600" b="1" dirty="0">
                <a:solidFill>
                  <a:schemeClr val="accent1"/>
                </a:solidFill>
              </a:rPr>
              <a:t>Максимальная сумма этой премии — 450 </a:t>
            </a:r>
            <a:r>
              <a:rPr lang="pl-PL" sz="1600" b="1" dirty="0">
                <a:solidFill>
                  <a:schemeClr val="accent1"/>
                </a:solidFill>
              </a:rPr>
              <a:t>USD</a:t>
            </a:r>
            <a:r>
              <a:rPr lang="pl" sz="1600" b="1" dirty="0">
                <a:solidFill>
                  <a:schemeClr val="accent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Бренд-Партнёр, который зарегистрировал нового участника</a:t>
            </a:r>
            <a:r>
              <a:rPr lang="ru-RU" sz="1600" dirty="0"/>
              <a:t>, также может получить </a:t>
            </a:r>
            <a:r>
              <a:rPr lang="ru-RU" sz="1600" b="1" dirty="0"/>
              <a:t>50% </a:t>
            </a:r>
            <a:r>
              <a:rPr lang="pl-PL" sz="1600" b="1" dirty="0" err="1"/>
              <a:t>matching</a:t>
            </a:r>
            <a:r>
              <a:rPr lang="pl-PL" sz="1600" b="1" dirty="0"/>
              <a:t> bonus, </a:t>
            </a:r>
            <a:r>
              <a:rPr lang="ru-RU" sz="1600" dirty="0"/>
              <a:t>если в той же неделе имеет ранг </a:t>
            </a:r>
            <a:r>
              <a:rPr lang="ru-RU" sz="1600" b="1" dirty="0"/>
              <a:t>не ниже</a:t>
            </a:r>
            <a:r>
              <a:rPr lang="ru-RU" sz="1600" dirty="0"/>
              <a:t>, чем ранг, за который выплачивается премия новичку.</a:t>
            </a:r>
            <a:r>
              <a:rPr lang="pl" sz="1600" b="0" i="0" u="none" baseline="0" dirty="0">
                <a:solidFill>
                  <a:srgbClr val="555552"/>
                </a:solidFill>
                <a:latin typeface="Cabin" pitchFamily="2" charset="77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pl" sz="1600" b="1" dirty="0">
                <a:solidFill>
                  <a:schemeClr val="accent1"/>
                </a:solidFill>
              </a:rPr>
              <a:t>(</a:t>
            </a:r>
            <a:r>
              <a:rPr lang="ru-RU" sz="1600" b="1" dirty="0">
                <a:solidFill>
                  <a:schemeClr val="accent1"/>
                </a:solidFill>
              </a:rPr>
              <a:t>Максимальный </a:t>
            </a:r>
            <a:r>
              <a:rPr lang="pl-PL" sz="1600" b="1" dirty="0" err="1">
                <a:solidFill>
                  <a:schemeClr val="accent1"/>
                </a:solidFill>
              </a:rPr>
              <a:t>matching</a:t>
            </a:r>
            <a:r>
              <a:rPr lang="pl-PL" sz="1600" b="1" dirty="0">
                <a:solidFill>
                  <a:schemeClr val="accent1"/>
                </a:solidFill>
              </a:rPr>
              <a:t> bonus: 225 USD </a:t>
            </a:r>
            <a:r>
              <a:rPr lang="ru-RU" sz="1600" b="1" dirty="0">
                <a:solidFill>
                  <a:schemeClr val="accent1"/>
                </a:solidFill>
              </a:rPr>
              <a:t>за одного нового Партнёра</a:t>
            </a:r>
            <a:r>
              <a:rPr lang="pl" sz="1600" b="1" dirty="0">
                <a:solidFill>
                  <a:schemeClr val="accent1"/>
                </a:solidFill>
              </a:rPr>
              <a:t>)</a:t>
            </a:r>
          </a:p>
          <a:p>
            <a:pPr marL="342900" indent="-342900" algn="l" rtl="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pl" sz="180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endParaRPr lang="pl" sz="12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6FAECEC-D5C8-D88C-547A-43F26BA6C4B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5523" y="496239"/>
            <a:ext cx="11299072" cy="1086134"/>
          </a:xfrm>
        </p:spPr>
        <p:txBody>
          <a:bodyPr/>
          <a:lstStyle/>
          <a:p>
            <a:r>
              <a:rPr lang="pl" b="1" i="0" u="none" baseline="0" dirty="0"/>
              <a:t>#7 </a:t>
            </a:r>
            <a:r>
              <a:rPr lang="ru-RU" dirty="0"/>
              <a:t>ПРЕМИЯ НА СТАРТ</a:t>
            </a:r>
            <a:endParaRPr lang="pl" b="1" i="0" u="none" baseline="0" dirty="0"/>
          </a:p>
          <a:p>
            <a:r>
              <a:rPr lang="ru-RU" dirty="0"/>
              <a:t>Цель: Вознаграждение Бренд-Партнёров за быстрое начало и активную регистрацию новых участников.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87783-CEF7-E6E4-4D93-9B9804A75EA1}"/>
              </a:ext>
            </a:extLst>
          </p:cNvPr>
          <p:cNvSpPr txBox="1"/>
          <p:nvPr/>
        </p:nvSpPr>
        <p:spPr>
          <a:xfrm>
            <a:off x="509772" y="6519446"/>
            <a:ext cx="558622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dirty="0"/>
              <a:t>КОНФИДЕНЦИАЛЬНАЯ и закрытая информация компании </a:t>
            </a:r>
            <a:r>
              <a:rPr lang="pl-PL" sz="800" dirty="0" err="1"/>
              <a:t>LifeWave</a:t>
            </a:r>
            <a:r>
              <a:rPr lang="pl-PL" sz="800" dirty="0"/>
              <a:t>, Inc.</a:t>
            </a:r>
          </a:p>
          <a:p>
            <a:r>
              <a:rPr lang="ru-RU" sz="800" dirty="0"/>
              <a:t>Не записывать и не распространять. Только для внутреннего использования сотрудниками и партнёрами </a:t>
            </a:r>
            <a:r>
              <a:rPr lang="pl-PL" sz="800" dirty="0" err="1"/>
              <a:t>LifeWave</a:t>
            </a:r>
            <a:r>
              <a:rPr lang="pl" sz="800" b="0" i="0" u="none" baseline="0" dirty="0">
                <a:latin typeface="Arial"/>
                <a:ea typeface="Arial"/>
                <a:cs typeface="Arial"/>
              </a:rPr>
              <a:t>.</a:t>
            </a:r>
            <a:endParaRPr lang="pl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F794138-E39A-7E66-D13F-31254FC28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570933"/>
              </p:ext>
            </p:extLst>
          </p:nvPr>
        </p:nvGraphicFramePr>
        <p:xfrm>
          <a:off x="799547" y="4183264"/>
          <a:ext cx="6618006" cy="16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002">
                  <a:extLst>
                    <a:ext uri="{9D8B030D-6E8A-4147-A177-3AD203B41FA5}">
                      <a16:colId xmlns:a16="http://schemas.microsoft.com/office/drawing/2014/main" val="834545326"/>
                    </a:ext>
                  </a:extLst>
                </a:gridCol>
                <a:gridCol w="2206002">
                  <a:extLst>
                    <a:ext uri="{9D8B030D-6E8A-4147-A177-3AD203B41FA5}">
                      <a16:colId xmlns:a16="http://schemas.microsoft.com/office/drawing/2014/main" val="1374268070"/>
                    </a:ext>
                  </a:extLst>
                </a:gridCol>
                <a:gridCol w="2206002">
                  <a:extLst>
                    <a:ext uri="{9D8B030D-6E8A-4147-A177-3AD203B41FA5}">
                      <a16:colId xmlns:a16="http://schemas.microsoft.com/office/drawing/2014/main" val="3162732276"/>
                    </a:ext>
                  </a:extLst>
                </a:gridCol>
              </a:tblGrid>
              <a:tr h="43124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Премия за быстрый старт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" sz="2000" b="1" i="0" u="none" baseline="0" dirty="0">
                          <a:latin typeface="+mn-lt"/>
                          <a:cs typeface="Calibri" panose="020F0502020204030204" pitchFamily="34" charset="0"/>
                        </a:rPr>
                        <a:t>1-Star Manager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" sz="2000" b="1" i="0" u="none" baseline="0" dirty="0">
                          <a:latin typeface="+mn-lt"/>
                          <a:cs typeface="Calibri" panose="020F0502020204030204" pitchFamily="34" charset="0"/>
                        </a:rPr>
                        <a:t>2-Star Manager 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9660805"/>
                  </a:ext>
                </a:extLst>
              </a:tr>
              <a:tr h="46746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Новый участник</a:t>
                      </a:r>
                      <a:endParaRPr lang="ru-RU" dirty="0"/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8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25 USD</a:t>
                      </a:r>
                      <a:endParaRPr lang="pl" sz="1800" kern="100" dirty="0">
                        <a:effectLst/>
                        <a:latin typeface="+mn-lt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8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50 USD</a:t>
                      </a:r>
                      <a:endParaRPr lang="pl" sz="1800" kern="100" dirty="0">
                        <a:effectLst/>
                        <a:latin typeface="+mn-lt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3076037292"/>
                  </a:ext>
                </a:extLst>
              </a:tr>
              <a:tr h="4674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Спонсор</a:t>
                      </a:r>
                      <a:endParaRPr lang="ru-RU" dirty="0"/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8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12,50 USD</a:t>
                      </a:r>
                      <a:endParaRPr lang="pl" sz="1800" kern="100" dirty="0">
                        <a:effectLst/>
                        <a:latin typeface="+mn-lt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800" b="0" i="0" u="none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25 USD</a:t>
                      </a:r>
                      <a:endParaRPr lang="pl" sz="1800" kern="100" dirty="0">
                        <a:effectLst/>
                        <a:latin typeface="+mn-lt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318494690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E820F5D0-6FDD-3EE8-7104-7C217295C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952" y="4524643"/>
            <a:ext cx="4606181" cy="199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0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8B45E-9C3F-8D17-F31A-9601DC205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2D9280-8333-875C-4FA3-EBC9C1F7680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73192" y="970172"/>
            <a:ext cx="8198088" cy="446757"/>
          </a:xfrm>
        </p:spPr>
        <p:txBody>
          <a:bodyPr/>
          <a:lstStyle/>
          <a:p>
            <a:r>
              <a:rPr lang="ru-RU" dirty="0"/>
              <a:t>ПРЕМИЯ ЗА БЫСТРЫЙ СТАРТ — ПРИМЕР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CAFE6B-2014-BC44-4343-FFA6D6936CBD}"/>
              </a:ext>
            </a:extLst>
          </p:cNvPr>
          <p:cNvSpPr txBox="1"/>
          <p:nvPr/>
        </p:nvSpPr>
        <p:spPr>
          <a:xfrm>
            <a:off x="489452" y="6519446"/>
            <a:ext cx="560654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dirty="0"/>
              <a:t>КОНФИДЕНЦИАЛЬНАЯ и закрытая информация компании </a:t>
            </a:r>
            <a:r>
              <a:rPr lang="pl-PL" sz="800" dirty="0" err="1"/>
              <a:t>LifeWave</a:t>
            </a:r>
            <a:r>
              <a:rPr lang="pl-PL" sz="800" dirty="0"/>
              <a:t>, Inc.</a:t>
            </a:r>
          </a:p>
          <a:p>
            <a:r>
              <a:rPr lang="ru-RU" sz="800" dirty="0"/>
              <a:t>Не записывать и не распространять. Только для внутреннего использования сотрудниками и партнёрами </a:t>
            </a:r>
            <a:r>
              <a:rPr lang="pl-PL" sz="800" dirty="0" err="1"/>
              <a:t>LifeWave</a:t>
            </a:r>
            <a:r>
              <a:rPr lang="pl" sz="800" b="0" i="0" u="none" baseline="0" dirty="0">
                <a:latin typeface="Arial"/>
                <a:ea typeface="Arial"/>
                <a:cs typeface="Arial"/>
              </a:rPr>
              <a:t>.</a:t>
            </a:r>
            <a:endParaRPr lang="pl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1ACC83B-65E0-450A-8EBE-17F4D6F67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592113"/>
              </p:ext>
            </p:extLst>
          </p:nvPr>
        </p:nvGraphicFramePr>
        <p:xfrm>
          <a:off x="599441" y="3058438"/>
          <a:ext cx="11473493" cy="300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773">
                  <a:extLst>
                    <a:ext uri="{9D8B030D-6E8A-4147-A177-3AD203B41FA5}">
                      <a16:colId xmlns:a16="http://schemas.microsoft.com/office/drawing/2014/main" val="1433268629"/>
                    </a:ext>
                  </a:extLst>
                </a:gridCol>
                <a:gridCol w="1028972">
                  <a:extLst>
                    <a:ext uri="{9D8B030D-6E8A-4147-A177-3AD203B41FA5}">
                      <a16:colId xmlns:a16="http://schemas.microsoft.com/office/drawing/2014/main" val="646918812"/>
                    </a:ext>
                  </a:extLst>
                </a:gridCol>
                <a:gridCol w="1028972">
                  <a:extLst>
                    <a:ext uri="{9D8B030D-6E8A-4147-A177-3AD203B41FA5}">
                      <a16:colId xmlns:a16="http://schemas.microsoft.com/office/drawing/2014/main" val="1289019605"/>
                    </a:ext>
                  </a:extLst>
                </a:gridCol>
                <a:gridCol w="1028972">
                  <a:extLst>
                    <a:ext uri="{9D8B030D-6E8A-4147-A177-3AD203B41FA5}">
                      <a16:colId xmlns:a16="http://schemas.microsoft.com/office/drawing/2014/main" val="2732256360"/>
                    </a:ext>
                  </a:extLst>
                </a:gridCol>
                <a:gridCol w="1028972">
                  <a:extLst>
                    <a:ext uri="{9D8B030D-6E8A-4147-A177-3AD203B41FA5}">
                      <a16:colId xmlns:a16="http://schemas.microsoft.com/office/drawing/2014/main" val="4235149834"/>
                    </a:ext>
                  </a:extLst>
                </a:gridCol>
                <a:gridCol w="1028972">
                  <a:extLst>
                    <a:ext uri="{9D8B030D-6E8A-4147-A177-3AD203B41FA5}">
                      <a16:colId xmlns:a16="http://schemas.microsoft.com/office/drawing/2014/main" val="1700060277"/>
                    </a:ext>
                  </a:extLst>
                </a:gridCol>
                <a:gridCol w="1028972">
                  <a:extLst>
                    <a:ext uri="{9D8B030D-6E8A-4147-A177-3AD203B41FA5}">
                      <a16:colId xmlns:a16="http://schemas.microsoft.com/office/drawing/2014/main" val="165096247"/>
                    </a:ext>
                  </a:extLst>
                </a:gridCol>
                <a:gridCol w="1028972">
                  <a:extLst>
                    <a:ext uri="{9D8B030D-6E8A-4147-A177-3AD203B41FA5}">
                      <a16:colId xmlns:a16="http://schemas.microsoft.com/office/drawing/2014/main" val="1393102121"/>
                    </a:ext>
                  </a:extLst>
                </a:gridCol>
                <a:gridCol w="1028972">
                  <a:extLst>
                    <a:ext uri="{9D8B030D-6E8A-4147-A177-3AD203B41FA5}">
                      <a16:colId xmlns:a16="http://schemas.microsoft.com/office/drawing/2014/main" val="4146620423"/>
                    </a:ext>
                  </a:extLst>
                </a:gridCol>
                <a:gridCol w="1028972">
                  <a:extLst>
                    <a:ext uri="{9D8B030D-6E8A-4147-A177-3AD203B41FA5}">
                      <a16:colId xmlns:a16="http://schemas.microsoft.com/office/drawing/2014/main" val="306223277"/>
                    </a:ext>
                  </a:extLst>
                </a:gridCol>
                <a:gridCol w="1028972">
                  <a:extLst>
                    <a:ext uri="{9D8B030D-6E8A-4147-A177-3AD203B41FA5}">
                      <a16:colId xmlns:a16="http://schemas.microsoft.com/office/drawing/2014/main" val="2675468465"/>
                    </a:ext>
                  </a:extLst>
                </a:gridCol>
              </a:tblGrid>
              <a:tr h="599214">
                <a:tc>
                  <a:txBody>
                    <a:bodyPr/>
                    <a:lstStyle/>
                    <a:p>
                      <a:pPr algn="l" rtl="0" fontAlgn="ctr"/>
                      <a:r>
                        <a:rPr lang="pl" sz="1300" b="0" i="0" u="none" strike="noStrike" baseline="0" dirty="0">
                          <a:effectLst/>
                        </a:rPr>
                        <a:t> </a:t>
                      </a:r>
                      <a:endParaRPr lang="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570" marR="3438" marT="34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Неделя</a:t>
                      </a:r>
                      <a:r>
                        <a:rPr lang="pl" sz="1200" b="1" i="0" u="none" strike="noStrike" baseline="0" dirty="0">
                          <a:effectLst/>
                        </a:rPr>
                        <a:t> 1</a:t>
                      </a:r>
                      <a:endParaRPr lang="pl" sz="12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dirty="0"/>
                        <a:t>Неделя</a:t>
                      </a:r>
                      <a:r>
                        <a:rPr lang="pl" sz="1200" b="1" i="0" u="none" strike="noStrike" baseline="0" dirty="0">
                          <a:effectLst/>
                        </a:rPr>
                        <a:t> 2</a:t>
                      </a:r>
                      <a:endParaRPr lang="pl" sz="12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dirty="0"/>
                        <a:t>Неделя</a:t>
                      </a:r>
                      <a:r>
                        <a:rPr lang="pl" sz="1200" b="1" i="0" u="none" strike="noStrike" baseline="0" dirty="0">
                          <a:effectLst/>
                        </a:rPr>
                        <a:t> 3</a:t>
                      </a:r>
                      <a:endParaRPr lang="pl" sz="12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dirty="0"/>
                        <a:t>Неделя</a:t>
                      </a:r>
                      <a:r>
                        <a:rPr lang="pl" sz="1200" b="1" i="0" u="none" strike="noStrike" baseline="0" dirty="0">
                          <a:effectLst/>
                        </a:rPr>
                        <a:t> 4</a:t>
                      </a:r>
                      <a:endParaRPr lang="pl" sz="12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dirty="0"/>
                        <a:t>Неделя</a:t>
                      </a:r>
                      <a:r>
                        <a:rPr lang="pl" sz="1200" b="1" i="0" u="none" strike="noStrike" baseline="0" dirty="0">
                          <a:effectLst/>
                        </a:rPr>
                        <a:t> 5</a:t>
                      </a:r>
                      <a:endParaRPr lang="pl" sz="12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dirty="0"/>
                        <a:t>Неделя</a:t>
                      </a:r>
                      <a:r>
                        <a:rPr lang="pl" sz="1200" b="1" i="0" u="none" strike="noStrike" baseline="0" dirty="0">
                          <a:effectLst/>
                        </a:rPr>
                        <a:t> 6</a:t>
                      </a:r>
                      <a:endParaRPr lang="pl" sz="12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dirty="0"/>
                        <a:t>Неделя</a:t>
                      </a:r>
                      <a:r>
                        <a:rPr lang="pl" sz="1200" b="1" i="0" u="none" strike="noStrike" baseline="0" dirty="0">
                          <a:effectLst/>
                        </a:rPr>
                        <a:t> 7</a:t>
                      </a:r>
                      <a:endParaRPr lang="pl" sz="12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dirty="0"/>
                        <a:t>Неделя</a:t>
                      </a:r>
                      <a:r>
                        <a:rPr lang="pl" sz="1200" b="1" i="0" u="none" strike="noStrike" baseline="0" dirty="0">
                          <a:effectLst/>
                        </a:rPr>
                        <a:t> 8</a:t>
                      </a:r>
                      <a:endParaRPr lang="pl" sz="12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dirty="0"/>
                        <a:t>Неделя</a:t>
                      </a:r>
                      <a:r>
                        <a:rPr lang="pl" sz="1200" b="1" i="0" u="none" strike="noStrike" baseline="0" dirty="0">
                          <a:effectLst/>
                        </a:rPr>
                        <a:t> 9</a:t>
                      </a:r>
                      <a:endParaRPr lang="pl" sz="12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Общий доход за БС</a:t>
                      </a:r>
                      <a:endParaRPr lang="pl-PL" sz="1200" dirty="0"/>
                    </a:p>
                  </a:txBody>
                  <a:tcPr marL="3438" marR="3438" marT="3438" marB="0" anchor="ctr"/>
                </a:tc>
                <a:extLst>
                  <a:ext uri="{0D108BD9-81ED-4DB2-BD59-A6C34878D82A}">
                    <a16:rowId xmlns:a16="http://schemas.microsoft.com/office/drawing/2014/main" val="1026906108"/>
                  </a:ext>
                </a:extLst>
              </a:tr>
              <a:tr h="6041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Новый БП — ранг вознаграждения</a:t>
                      </a:r>
                      <a:endParaRPr lang="ru-RU" sz="1200" dirty="0"/>
                    </a:p>
                  </a:txBody>
                  <a:tcPr marL="51570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0" i="0" u="none" strike="noStrike" baseline="0">
                          <a:effectLst/>
                        </a:rPr>
                        <a:t>1-Star Manager</a:t>
                      </a:r>
                      <a:endParaRPr lang="pl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0" i="0" u="none" strike="noStrike" baseline="0" dirty="0">
                          <a:effectLst/>
                        </a:rPr>
                        <a:t>1-Star Manager</a:t>
                      </a:r>
                      <a:endParaRPr lang="pl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Активный</a:t>
                      </a:r>
                      <a:r>
                        <a:rPr lang="pl" sz="13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BP</a:t>
                      </a: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0" i="0" u="none" strike="noStrike" baseline="0" dirty="0">
                          <a:effectLst/>
                        </a:rPr>
                        <a:t>1-Star Manager</a:t>
                      </a:r>
                      <a:endParaRPr lang="pl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0" i="0" u="none" strike="noStrike" baseline="0">
                          <a:effectLst/>
                        </a:rPr>
                        <a:t>2-Star Manager</a:t>
                      </a:r>
                      <a:endParaRPr lang="pl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0" i="0" u="none" strike="noStrike" baseline="0">
                          <a:effectLst/>
                        </a:rPr>
                        <a:t>2-Star Manager</a:t>
                      </a:r>
                      <a:endParaRPr lang="pl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0" i="0" u="none" strike="noStrike" baseline="0">
                          <a:effectLst/>
                        </a:rPr>
                        <a:t>2-Star Manager</a:t>
                      </a:r>
                      <a:endParaRPr lang="pl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Активный</a:t>
                      </a:r>
                      <a:r>
                        <a:rPr lang="pl" sz="1300" b="0" i="0" u="none" strike="noStrike" baseline="0" dirty="0">
                          <a:effectLst/>
                        </a:rPr>
                        <a:t> BP</a:t>
                      </a:r>
                      <a:endParaRPr lang="pl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0" i="0" u="none" strike="noStrike" baseline="0">
                          <a:effectLst/>
                        </a:rPr>
                        <a:t>1-Star Manager</a:t>
                      </a:r>
                      <a:endParaRPr lang="pl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l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extLst>
                  <a:ext uri="{0D108BD9-81ED-4DB2-BD59-A6C34878D82A}">
                    <a16:rowId xmlns:a16="http://schemas.microsoft.com/office/drawing/2014/main" val="783845915"/>
                  </a:ext>
                </a:extLst>
              </a:tr>
              <a:tr h="599214"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Новый </a:t>
                      </a:r>
                      <a:r>
                        <a:rPr lang="pl-PL" sz="1200" b="1" i="0" u="none" strike="noStrike" kern="1200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BP — </a:t>
                      </a:r>
                      <a:r>
                        <a:rPr lang="ru-RU" sz="1200" b="1" i="0" u="none" strike="noStrike" kern="1200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за БС</a:t>
                      </a:r>
                      <a:endParaRPr lang="pl-PL" sz="1200" b="1" i="0" u="none" strike="noStrike" kern="1200" baseline="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570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1" i="0" u="none" strike="noStrike" baseline="0" dirty="0">
                          <a:solidFill>
                            <a:schemeClr val="accent1"/>
                          </a:solidFill>
                          <a:effectLst/>
                        </a:rPr>
                        <a:t>25 USD </a:t>
                      </a:r>
                      <a:endParaRPr lang="pl" sz="1300" b="1" i="0" u="none" strike="noStrike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1" i="0" u="none" strike="noStrike" baseline="0">
                          <a:solidFill>
                            <a:schemeClr val="accent1"/>
                          </a:solidFill>
                          <a:effectLst/>
                        </a:rPr>
                        <a:t>25 USD </a:t>
                      </a:r>
                      <a:endParaRPr lang="pl" sz="1300" b="1" i="0" u="none" strike="noStrike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1" i="0" u="none" strike="noStrike" baseline="0">
                          <a:solidFill>
                            <a:schemeClr val="accent1"/>
                          </a:solidFill>
                          <a:effectLst/>
                        </a:rPr>
                        <a:t>0 USD </a:t>
                      </a:r>
                      <a:endParaRPr lang="pl" sz="1300" b="1" i="0" u="none" strike="noStrike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1" i="0" u="none" strike="noStrike" baseline="0">
                          <a:solidFill>
                            <a:schemeClr val="accent1"/>
                          </a:solidFill>
                          <a:effectLst/>
                        </a:rPr>
                        <a:t>25 USD </a:t>
                      </a:r>
                      <a:endParaRPr lang="pl" sz="1300" b="1" i="0" u="none" strike="noStrike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1" i="0" u="none" strike="noStrike" baseline="0">
                          <a:solidFill>
                            <a:schemeClr val="accent1"/>
                          </a:solidFill>
                          <a:effectLst/>
                        </a:rPr>
                        <a:t>50 USD </a:t>
                      </a:r>
                      <a:endParaRPr lang="pl" sz="1300" b="1" i="0" u="none" strike="noStrike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1" i="0" u="none" strike="noStrike" baseline="0">
                          <a:solidFill>
                            <a:schemeClr val="accent1"/>
                          </a:solidFill>
                          <a:effectLst/>
                        </a:rPr>
                        <a:t>50 USD </a:t>
                      </a:r>
                      <a:endParaRPr lang="pl" sz="1300" b="1" i="0" u="none" strike="noStrike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1" i="0" u="none" strike="noStrike" baseline="0">
                          <a:solidFill>
                            <a:schemeClr val="accent1"/>
                          </a:solidFill>
                          <a:effectLst/>
                        </a:rPr>
                        <a:t>50 USD </a:t>
                      </a:r>
                      <a:endParaRPr lang="pl" sz="1300" b="1" i="0" u="none" strike="noStrike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1" i="0" u="none" strike="noStrike" baseline="0">
                          <a:solidFill>
                            <a:schemeClr val="accent1"/>
                          </a:solidFill>
                          <a:effectLst/>
                        </a:rPr>
                        <a:t>0 USD </a:t>
                      </a:r>
                      <a:endParaRPr lang="pl" sz="1300" b="1" i="0" u="none" strike="noStrike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1" i="0" u="none" strike="noStrike" baseline="0">
                          <a:solidFill>
                            <a:schemeClr val="accent1"/>
                          </a:solidFill>
                          <a:effectLst/>
                        </a:rPr>
                        <a:t>25 USD </a:t>
                      </a:r>
                      <a:endParaRPr lang="pl" sz="1300" b="1" i="0" u="none" strike="noStrike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1" i="0" u="none" strike="noStrike" baseline="0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250 USD</a:t>
                      </a:r>
                    </a:p>
                  </a:txBody>
                  <a:tcPr marL="3438" marR="3438" marT="3438" marB="0" anchor="ctr"/>
                </a:tc>
                <a:extLst>
                  <a:ext uri="{0D108BD9-81ED-4DB2-BD59-A6C34878D82A}">
                    <a16:rowId xmlns:a16="http://schemas.microsoft.com/office/drawing/2014/main" val="3499071080"/>
                  </a:ext>
                </a:extLst>
              </a:tr>
              <a:tr h="60415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Спонсор</a:t>
                      </a:r>
                      <a:r>
                        <a:rPr lang="pl" sz="1200" b="0" i="0" u="none" strike="noStrike" baseline="0" dirty="0">
                          <a:effectLst/>
                        </a:rPr>
                        <a:t> — </a:t>
                      </a:r>
                      <a:r>
                        <a:rPr lang="ru-RU" sz="1200" b="1" dirty="0"/>
                        <a:t>ранг вознаграждения</a:t>
                      </a:r>
                      <a:endParaRPr lang="ru-RU" sz="1200" dirty="0"/>
                    </a:p>
                  </a:txBody>
                  <a:tcPr marL="51570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0" i="0" u="none" strike="noStrike" baseline="0">
                          <a:effectLst/>
                        </a:rPr>
                        <a:t>1-Star Manager</a:t>
                      </a:r>
                      <a:endParaRPr lang="pl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0" i="0" u="none" strike="noStrike" baseline="0">
                          <a:effectLst/>
                        </a:rPr>
                        <a:t>2-Star Manager</a:t>
                      </a:r>
                      <a:endParaRPr lang="pl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0" i="0" u="none" strike="noStrike" baseline="0">
                          <a:effectLst/>
                        </a:rPr>
                        <a:t>1-Star Manager</a:t>
                      </a:r>
                      <a:endParaRPr lang="pl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0" i="0" u="none" strike="noStrike" baseline="0">
                          <a:effectLst/>
                        </a:rPr>
                        <a:t>1-Star Manager</a:t>
                      </a:r>
                      <a:endParaRPr lang="pl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0" i="0" u="none" strike="noStrike" baseline="0">
                          <a:effectLst/>
                        </a:rPr>
                        <a:t>2-Star Manager</a:t>
                      </a:r>
                      <a:endParaRPr lang="pl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0" i="0" u="none" strike="noStrike" baseline="0">
                          <a:effectLst/>
                        </a:rPr>
                        <a:t>1-Star Manager</a:t>
                      </a:r>
                      <a:endParaRPr lang="pl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0" i="0" u="none" strike="noStrike" baseline="0">
                          <a:effectLst/>
                        </a:rPr>
                        <a:t>2-Star Manager</a:t>
                      </a:r>
                      <a:endParaRPr lang="pl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0" i="0" u="none" strike="noStrike" baseline="0">
                          <a:effectLst/>
                        </a:rPr>
                        <a:t>1-Star Manager</a:t>
                      </a:r>
                      <a:endParaRPr lang="pl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0" i="0" u="none" strike="noStrike" baseline="0">
                          <a:effectLst/>
                        </a:rPr>
                        <a:t>2-Star Manager</a:t>
                      </a:r>
                      <a:endParaRPr lang="pl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l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extLst>
                  <a:ext uri="{0D108BD9-81ED-4DB2-BD59-A6C34878D82A}">
                    <a16:rowId xmlns:a16="http://schemas.microsoft.com/office/drawing/2014/main" val="3196244679"/>
                  </a:ext>
                </a:extLst>
              </a:tr>
              <a:tr h="59921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baseline="0" dirty="0">
                          <a:solidFill>
                            <a:schemeClr val="accent1"/>
                          </a:solidFill>
                          <a:effectLst/>
                        </a:rPr>
                        <a:t>Спонсор</a:t>
                      </a:r>
                      <a:r>
                        <a:rPr lang="pl" sz="1200" b="1" i="0" u="none" strike="noStrike" baseline="0" dirty="0">
                          <a:solidFill>
                            <a:schemeClr val="accent1"/>
                          </a:solidFill>
                          <a:effectLst/>
                        </a:rPr>
                        <a:t> — </a:t>
                      </a:r>
                      <a:r>
                        <a:rPr lang="pl-PL" sz="1200" b="1" i="0" u="none" strike="noStrike" kern="1200" baseline="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Matching</a:t>
                      </a:r>
                      <a:r>
                        <a:rPr lang="ru-RU" sz="1200" b="1" i="0" u="none" strike="noStrike" kern="1200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</a:t>
                      </a:r>
                      <a:r>
                        <a:rPr lang="pl" sz="1200" b="1" i="0" u="none" strike="noStrike" baseline="0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ru-RU" sz="1200" b="1" i="0" u="none" strike="noStrike" baseline="0" dirty="0">
                          <a:solidFill>
                            <a:schemeClr val="accent1"/>
                          </a:solidFill>
                          <a:effectLst/>
                        </a:rPr>
                        <a:t>БС</a:t>
                      </a:r>
                      <a:endParaRPr lang="pl" sz="1200" b="1" i="0" u="none" strike="noStrike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570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1" i="0" u="none" strike="noStrike" baseline="0">
                          <a:solidFill>
                            <a:schemeClr val="accent1"/>
                          </a:solidFill>
                          <a:effectLst/>
                        </a:rPr>
                        <a:t>12,50 USD </a:t>
                      </a:r>
                      <a:endParaRPr lang="pl" sz="1300" b="1" i="0" u="none" strike="noStrike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1" i="0" u="none" strike="noStrike" baseline="0">
                          <a:solidFill>
                            <a:schemeClr val="accent1"/>
                          </a:solidFill>
                          <a:effectLst/>
                        </a:rPr>
                        <a:t>12,50 USD </a:t>
                      </a:r>
                      <a:endParaRPr lang="pl" sz="1300" b="1" i="0" u="none" strike="noStrike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1" i="0" u="none" strike="noStrike" baseline="0">
                          <a:solidFill>
                            <a:schemeClr val="accent1"/>
                          </a:solidFill>
                          <a:effectLst/>
                        </a:rPr>
                        <a:t>0 USD </a:t>
                      </a:r>
                      <a:endParaRPr lang="pl" sz="1300" b="1" i="0" u="none" strike="noStrike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1" i="0" u="none" strike="noStrike" baseline="0">
                          <a:solidFill>
                            <a:schemeClr val="accent1"/>
                          </a:solidFill>
                          <a:effectLst/>
                        </a:rPr>
                        <a:t>12,50 USD </a:t>
                      </a:r>
                      <a:endParaRPr lang="pl" sz="1300" b="1" i="0" u="none" strike="noStrike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1" i="0" u="none" strike="noStrike" baseline="0">
                          <a:solidFill>
                            <a:schemeClr val="accent1"/>
                          </a:solidFill>
                          <a:effectLst/>
                        </a:rPr>
                        <a:t>25 USD </a:t>
                      </a:r>
                      <a:endParaRPr lang="pl" sz="1300" b="1" i="0" u="none" strike="noStrike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1" i="0" u="none" strike="noStrike" baseline="0">
                          <a:solidFill>
                            <a:schemeClr val="accent1"/>
                          </a:solidFill>
                          <a:effectLst/>
                        </a:rPr>
                        <a:t>0 USD </a:t>
                      </a:r>
                      <a:endParaRPr lang="pl" sz="1300" b="1" i="0" u="none" strike="noStrike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1" i="0" u="none" strike="noStrike" baseline="0">
                          <a:solidFill>
                            <a:schemeClr val="accent1"/>
                          </a:solidFill>
                          <a:effectLst/>
                        </a:rPr>
                        <a:t>25 USD </a:t>
                      </a:r>
                      <a:endParaRPr lang="pl" sz="1300" b="1" i="0" u="none" strike="noStrike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1" i="0" u="none" strike="noStrike" baseline="0">
                          <a:solidFill>
                            <a:schemeClr val="accent1"/>
                          </a:solidFill>
                          <a:effectLst/>
                        </a:rPr>
                        <a:t>0 USD </a:t>
                      </a:r>
                      <a:endParaRPr lang="pl" sz="1300" b="1" i="0" u="none" strike="noStrike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1" i="0" u="none" strike="noStrike" baseline="0">
                          <a:solidFill>
                            <a:schemeClr val="accent1"/>
                          </a:solidFill>
                          <a:effectLst/>
                        </a:rPr>
                        <a:t>12,50 USD </a:t>
                      </a:r>
                      <a:endParaRPr lang="pl" sz="1300" b="1" i="0" u="none" strike="noStrike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38" marR="3438" marT="34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" sz="1300" b="1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100 USD</a:t>
                      </a:r>
                    </a:p>
                  </a:txBody>
                  <a:tcPr marL="3438" marR="3438" marT="3438" marB="0" anchor="ctr"/>
                </a:tc>
                <a:extLst>
                  <a:ext uri="{0D108BD9-81ED-4DB2-BD59-A6C34878D82A}">
                    <a16:rowId xmlns:a16="http://schemas.microsoft.com/office/drawing/2014/main" val="1141959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614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504C6-54EB-CDEF-00D8-D9614A26F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3A7EFF-EB9D-CFD4-79B5-1C63BAFB96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53960" y="1371755"/>
            <a:ext cx="6893080" cy="227329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/>
              <a:t>Когда Бренд-Партнёр достигает новой карьерной ранга, начиная с 1-</a:t>
            </a:r>
            <a:r>
              <a:rPr lang="pl-PL" sz="1200" b="1" dirty="0"/>
              <a:t>Star </a:t>
            </a:r>
            <a:r>
              <a:rPr lang="pl-PL" sz="1200" b="1" dirty="0" err="1"/>
              <a:t>Director</a:t>
            </a:r>
            <a:r>
              <a:rPr lang="pl-PL" sz="1200" b="1" dirty="0"/>
              <a:t>, </a:t>
            </a:r>
            <a:r>
              <a:rPr lang="ru-RU" sz="1200" b="1" dirty="0"/>
              <a:t>он получает Премию за повышение.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/>
              <a:t>Премия выплачивается в двух частях: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/>
              <a:t>Часть 1 — выплачивается в неделю, когда </a:t>
            </a:r>
            <a:r>
              <a:rPr lang="pl-PL" sz="1200" b="1" dirty="0"/>
              <a:t>BP </a:t>
            </a:r>
            <a:r>
              <a:rPr lang="ru-RU" sz="1200" b="1" dirty="0"/>
              <a:t>впервые достигает новой карьерной ранга.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/>
              <a:t>Часть 2 — выплачивается после того, как </a:t>
            </a:r>
            <a:r>
              <a:rPr lang="pl-PL" sz="1200" b="1" dirty="0"/>
              <a:t>BP </a:t>
            </a:r>
            <a:r>
              <a:rPr lang="ru-RU" sz="1200" b="1" dirty="0"/>
              <a:t>повторно квалифицируется на ту же ранг в течение четырёх недель (не обязательно подряд).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/>
              <a:t>Срок получения второй части — в течение 52 недель с момента первого достижения ранга.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/>
              <a:t>Потеря права на Часть 2 не исключает возможности получения премий за будущие повышения.</a:t>
            </a:r>
          </a:p>
          <a:p>
            <a:endParaRPr lang="pl" sz="12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09E06CC-2C13-905D-CA01-FA281FB0A2C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500" y="498829"/>
            <a:ext cx="6858000" cy="931744"/>
          </a:xfrm>
        </p:spPr>
        <p:txBody>
          <a:bodyPr/>
          <a:lstStyle/>
          <a:p>
            <a:r>
              <a:rPr lang="pl" sz="2800" b="1" i="0" u="none" baseline="0" dirty="0"/>
              <a:t>#8 </a:t>
            </a:r>
            <a:r>
              <a:rPr lang="ru-RU" sz="2800" dirty="0"/>
              <a:t>ПРЕМИЯ ЗА ПОВЫШЕНИЕ</a:t>
            </a:r>
            <a:endParaRPr lang="pl" sz="2800" b="1" i="0" u="none" baseline="0" dirty="0"/>
          </a:p>
          <a:p>
            <a:r>
              <a:rPr lang="ru-RU" sz="2000" dirty="0"/>
              <a:t>Цель: Установление целей и мотивация к развитию.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E4ADBF2-DB86-57E7-EF1A-B5FC5EED1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535392"/>
              </p:ext>
            </p:extLst>
          </p:nvPr>
        </p:nvGraphicFramePr>
        <p:xfrm>
          <a:off x="3531748" y="3888887"/>
          <a:ext cx="8523092" cy="2799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759">
                  <a:extLst>
                    <a:ext uri="{9D8B030D-6E8A-4147-A177-3AD203B41FA5}">
                      <a16:colId xmlns:a16="http://schemas.microsoft.com/office/drawing/2014/main" val="4177275784"/>
                    </a:ext>
                  </a:extLst>
                </a:gridCol>
                <a:gridCol w="1662766">
                  <a:extLst>
                    <a:ext uri="{9D8B030D-6E8A-4147-A177-3AD203B41FA5}">
                      <a16:colId xmlns:a16="http://schemas.microsoft.com/office/drawing/2014/main" val="2665760927"/>
                    </a:ext>
                  </a:extLst>
                </a:gridCol>
                <a:gridCol w="1985140">
                  <a:extLst>
                    <a:ext uri="{9D8B030D-6E8A-4147-A177-3AD203B41FA5}">
                      <a16:colId xmlns:a16="http://schemas.microsoft.com/office/drawing/2014/main" val="3887371668"/>
                    </a:ext>
                  </a:extLst>
                </a:gridCol>
                <a:gridCol w="2695427">
                  <a:extLst>
                    <a:ext uri="{9D8B030D-6E8A-4147-A177-3AD203B41FA5}">
                      <a16:colId xmlns:a16="http://schemas.microsoft.com/office/drawing/2014/main" val="3051715221"/>
                    </a:ext>
                  </a:extLst>
                </a:gridCol>
              </a:tblGrid>
              <a:tr h="568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Ранг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Общая сумма премии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Часть 1 — в момент достижения карьерного ранга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Часть 2 — после 4 дополнительных недель повторной квалификации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4524957"/>
                  </a:ext>
                </a:extLst>
              </a:tr>
              <a:tr h="37913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1-Star Director</a:t>
                      </a:r>
                      <a:endParaRPr lang="pl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1" i="0" u="none" kern="0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 USD</a:t>
                      </a:r>
                      <a:endParaRPr lang="pl" sz="1400" b="1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100" baseline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250 USD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100" baseline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250 USD</a:t>
                      </a: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2156153299"/>
                  </a:ext>
                </a:extLst>
              </a:tr>
              <a:tr h="37913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1-Star Executive</a:t>
                      </a:r>
                      <a:endParaRPr lang="pl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1" i="0" u="none" kern="0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 USD</a:t>
                      </a:r>
                      <a:endParaRPr lang="pl" sz="1400" b="1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100" baseline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2500 USD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100" baseline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2500 USD</a:t>
                      </a: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319541492"/>
                  </a:ext>
                </a:extLst>
              </a:tr>
              <a:tr h="37913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1-Star Presidential</a:t>
                      </a:r>
                      <a:endParaRPr lang="pl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1" i="0" u="none" kern="0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50 000 USD</a:t>
                      </a:r>
                      <a:endParaRPr lang="pl" sz="1400" b="1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100" baseline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25 000 USD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100" baseline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25 000 USD</a:t>
                      </a: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245252865"/>
                  </a:ext>
                </a:extLst>
              </a:tr>
              <a:tr h="37913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2-Star Presidential</a:t>
                      </a:r>
                      <a:endParaRPr lang="pl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1" i="0" u="none" kern="100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75 000 USD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100" baseline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37 500 USD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100" baseline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37 500 USD</a:t>
                      </a: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52340945"/>
                  </a:ext>
                </a:extLst>
              </a:tr>
              <a:tr h="37913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3-Star Presidential</a:t>
                      </a:r>
                      <a:endParaRPr lang="pl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1" i="0" u="none" kern="100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100 000 USD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100" baseline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50 000 USD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100" baseline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50 000 USD</a:t>
                      </a: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40737114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ABD4090-DA03-BADC-A7B3-CEEC079E4B80}"/>
              </a:ext>
            </a:extLst>
          </p:cNvPr>
          <p:cNvSpPr txBox="1"/>
          <p:nvPr/>
        </p:nvSpPr>
        <p:spPr>
          <a:xfrm>
            <a:off x="571501" y="6104147"/>
            <a:ext cx="309740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dirty="0"/>
              <a:t>КОНФИДЕНЦИАЛЬНАЯ и закрытая информация компании </a:t>
            </a:r>
            <a:r>
              <a:rPr lang="pl-PL" sz="800" dirty="0" err="1"/>
              <a:t>LifeWave</a:t>
            </a:r>
            <a:r>
              <a:rPr lang="pl-PL" sz="800" dirty="0"/>
              <a:t>, Inc.</a:t>
            </a:r>
          </a:p>
          <a:p>
            <a:r>
              <a:rPr lang="ru-RU" sz="800" dirty="0"/>
              <a:t>Не записывать и не распространять. Только для внутреннего использования сотрудниками и партнёрами </a:t>
            </a:r>
            <a:r>
              <a:rPr lang="pl-PL" sz="800" dirty="0" err="1"/>
              <a:t>LifeWave</a:t>
            </a:r>
            <a:endParaRPr lang="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8242D34-F0A3-9A6B-818B-B25E516A6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580" y="169078"/>
            <a:ext cx="4590260" cy="354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03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20EC3-1180-C9CD-A790-8850BEBEF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31CDC1-EFA1-08C0-E25F-6D02A9E3B8A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06638" y="1133530"/>
            <a:ext cx="6541068" cy="2849190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600" b="1" dirty="0"/>
              <a:t>Сэм</a:t>
            </a:r>
            <a:r>
              <a:rPr lang="ru-RU" sz="1600" dirty="0"/>
              <a:t> впервые достигает ранга </a:t>
            </a:r>
            <a:r>
              <a:rPr lang="ru-RU" sz="1600" b="1" dirty="0"/>
              <a:t>1-</a:t>
            </a:r>
            <a:r>
              <a:rPr lang="pl-PL" sz="1600" b="1" dirty="0"/>
              <a:t>Star </a:t>
            </a:r>
            <a:r>
              <a:rPr lang="pl-PL" sz="1600" b="1" dirty="0" err="1"/>
              <a:t>Executive</a:t>
            </a:r>
            <a:r>
              <a:rPr lang="pl-PL" sz="1600" dirty="0"/>
              <a:t> </a:t>
            </a:r>
            <a:r>
              <a:rPr lang="ru-RU" sz="1600" dirty="0"/>
              <a:t>в </a:t>
            </a:r>
            <a:r>
              <a:rPr lang="ru-RU" sz="1600" dirty="0">
                <a:solidFill>
                  <a:schemeClr val="accent1"/>
                </a:solidFill>
              </a:rPr>
              <a:t>отчётный период </a:t>
            </a:r>
            <a:r>
              <a:rPr lang="ru-RU" sz="1600" b="1" dirty="0">
                <a:solidFill>
                  <a:schemeClr val="accent1"/>
                </a:solidFill>
              </a:rPr>
              <a:t>530</a:t>
            </a:r>
            <a:r>
              <a:rPr lang="ru-RU" sz="1600" dirty="0">
                <a:solidFill>
                  <a:schemeClr val="accent1"/>
                </a:solidFill>
              </a:rPr>
              <a:t> и получает </a:t>
            </a:r>
            <a:r>
              <a:rPr lang="ru-RU" sz="1600" b="1" dirty="0">
                <a:solidFill>
                  <a:schemeClr val="accent1"/>
                </a:solidFill>
              </a:rPr>
              <a:t>2500 </a:t>
            </a:r>
            <a:r>
              <a:rPr lang="pl-PL" sz="1600" b="1" dirty="0">
                <a:solidFill>
                  <a:schemeClr val="accent1"/>
                </a:solidFill>
              </a:rPr>
              <a:t>USD</a:t>
            </a:r>
            <a:r>
              <a:rPr lang="pl-PL" sz="1600" dirty="0"/>
              <a:t>. </a:t>
            </a:r>
            <a:r>
              <a:rPr lang="ru-RU" sz="1600" dirty="0"/>
              <a:t>Затем он квалифицируется как 1-</a:t>
            </a:r>
            <a:r>
              <a:rPr lang="pl-PL" sz="1600" dirty="0"/>
              <a:t>Star </a:t>
            </a:r>
            <a:r>
              <a:rPr lang="pl-PL" sz="1600" dirty="0" err="1"/>
              <a:t>Executive</a:t>
            </a:r>
            <a:r>
              <a:rPr lang="pl-PL" sz="1600" dirty="0"/>
              <a:t> </a:t>
            </a:r>
            <a:r>
              <a:rPr lang="ru-RU" sz="1600" dirty="0"/>
              <a:t>в периодах </a:t>
            </a:r>
            <a:r>
              <a:rPr lang="ru-RU" sz="1600" b="1" dirty="0"/>
              <a:t>531, 534, 535 и 540</a:t>
            </a:r>
            <a:r>
              <a:rPr lang="ru-RU" sz="1600" dirty="0"/>
              <a:t>. </a:t>
            </a:r>
            <a:r>
              <a:rPr lang="ru-RU" sz="1600" dirty="0">
                <a:solidFill>
                  <a:schemeClr val="accent1"/>
                </a:solidFill>
              </a:rPr>
              <a:t>В периоде </a:t>
            </a:r>
            <a:r>
              <a:rPr lang="ru-RU" sz="1600" b="1" dirty="0">
                <a:solidFill>
                  <a:schemeClr val="accent1"/>
                </a:solidFill>
              </a:rPr>
              <a:t>540</a:t>
            </a:r>
            <a:r>
              <a:rPr lang="ru-RU" sz="1600" dirty="0">
                <a:solidFill>
                  <a:schemeClr val="accent1"/>
                </a:solidFill>
              </a:rPr>
              <a:t> он получает еще </a:t>
            </a:r>
            <a:r>
              <a:rPr lang="ru-RU" sz="1600" b="1" dirty="0">
                <a:solidFill>
                  <a:schemeClr val="accent1"/>
                </a:solidFill>
              </a:rPr>
              <a:t>2500 </a:t>
            </a:r>
            <a:r>
              <a:rPr lang="pl-PL" sz="1600" b="1" dirty="0">
                <a:solidFill>
                  <a:schemeClr val="accent1"/>
                </a:solidFill>
              </a:rPr>
              <a:t>USD</a:t>
            </a:r>
            <a:r>
              <a:rPr lang="pl-PL" sz="1600" dirty="0"/>
              <a:t>, </a:t>
            </a:r>
            <a:r>
              <a:rPr lang="ru-RU" sz="1600" dirty="0"/>
              <a:t>полностью реализовав свою </a:t>
            </a:r>
            <a:r>
              <a:rPr lang="ru-RU" sz="1600" b="1" dirty="0"/>
              <a:t>премию за повышение</a:t>
            </a:r>
            <a:r>
              <a:rPr lang="ru-RU" sz="1600" dirty="0"/>
              <a:t>.</a:t>
            </a:r>
            <a:endParaRPr lang="pl" sz="1600" b="0" i="0" u="none" baseline="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 algn="l" rtl="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pl" sz="160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600" b="1" dirty="0"/>
              <a:t>Сара</a:t>
            </a:r>
            <a:r>
              <a:rPr lang="ru-RU" sz="1600" dirty="0"/>
              <a:t> впервые достигает ранга </a:t>
            </a:r>
            <a:r>
              <a:rPr lang="ru-RU" sz="1600" b="1" dirty="0"/>
              <a:t>1-</a:t>
            </a:r>
            <a:r>
              <a:rPr lang="pl-PL" sz="1600" b="1" dirty="0"/>
              <a:t>Star </a:t>
            </a:r>
            <a:r>
              <a:rPr lang="pl-PL" sz="1600" b="1" dirty="0" err="1"/>
              <a:t>Presidential</a:t>
            </a:r>
            <a:r>
              <a:rPr lang="pl-PL" sz="1600" dirty="0"/>
              <a:t> </a:t>
            </a:r>
            <a:r>
              <a:rPr lang="ru-RU" sz="1600" dirty="0"/>
              <a:t>в </a:t>
            </a:r>
            <a:r>
              <a:rPr lang="ru-RU" sz="1600" dirty="0">
                <a:solidFill>
                  <a:schemeClr val="accent1"/>
                </a:solidFill>
              </a:rPr>
              <a:t>отчётный период </a:t>
            </a:r>
            <a:r>
              <a:rPr lang="ru-RU" sz="1600" b="1" dirty="0">
                <a:solidFill>
                  <a:schemeClr val="accent1"/>
                </a:solidFill>
              </a:rPr>
              <a:t>500</a:t>
            </a:r>
            <a:r>
              <a:rPr lang="ru-RU" sz="1600" dirty="0">
                <a:solidFill>
                  <a:schemeClr val="accent1"/>
                </a:solidFill>
              </a:rPr>
              <a:t> и получает </a:t>
            </a:r>
            <a:r>
              <a:rPr lang="ru-RU" sz="1600" b="1" dirty="0">
                <a:solidFill>
                  <a:schemeClr val="accent1"/>
                </a:solidFill>
              </a:rPr>
              <a:t>25 000 </a:t>
            </a:r>
            <a:r>
              <a:rPr lang="pl-PL" sz="1600" b="1" dirty="0">
                <a:solidFill>
                  <a:schemeClr val="accent1"/>
                </a:solidFill>
              </a:rPr>
              <a:t>USD</a:t>
            </a:r>
            <a:r>
              <a:rPr lang="pl-PL" sz="1600" dirty="0"/>
              <a:t>. </a:t>
            </a:r>
            <a:r>
              <a:rPr lang="ru-RU" sz="1600" dirty="0"/>
              <a:t>Затем она квалифицируется как 1-</a:t>
            </a:r>
            <a:r>
              <a:rPr lang="pl-PL" sz="1600" dirty="0"/>
              <a:t>Star </a:t>
            </a:r>
            <a:r>
              <a:rPr lang="pl-PL" sz="1600" dirty="0" err="1"/>
              <a:t>Presidential</a:t>
            </a:r>
            <a:r>
              <a:rPr lang="pl-PL" sz="1600" dirty="0"/>
              <a:t> </a:t>
            </a:r>
            <a:r>
              <a:rPr lang="ru-RU" sz="1600" dirty="0"/>
              <a:t>в периодах </a:t>
            </a:r>
            <a:r>
              <a:rPr lang="ru-RU" sz="1600" b="1" dirty="0"/>
              <a:t>520, 540, 545 и 560</a:t>
            </a:r>
            <a:r>
              <a:rPr lang="ru-RU" sz="1600" dirty="0"/>
              <a:t>. </a:t>
            </a:r>
            <a:r>
              <a:rPr lang="ru-RU" sz="1600" dirty="0">
                <a:solidFill>
                  <a:schemeClr val="accent1"/>
                </a:solidFill>
              </a:rPr>
              <a:t>Поскольку она </a:t>
            </a:r>
            <a:r>
              <a:rPr lang="ru-RU" sz="1600" b="1" dirty="0">
                <a:solidFill>
                  <a:schemeClr val="accent1"/>
                </a:solidFill>
              </a:rPr>
              <a:t>НЕ достигла необходимой повторной квалификации в течение 52 недель</a:t>
            </a:r>
            <a:r>
              <a:rPr lang="ru-RU" sz="1600" dirty="0"/>
              <a:t>, она </a:t>
            </a:r>
            <a:r>
              <a:rPr lang="ru-RU" sz="1600" b="1" dirty="0"/>
              <a:t>теряет вторую часть своей премии за повышение</a:t>
            </a:r>
            <a:r>
              <a:rPr lang="ru-RU" sz="1600" dirty="0"/>
              <a:t>.</a:t>
            </a:r>
            <a:endParaRPr lang="pl" sz="1600" b="0" i="0" u="none" baseline="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 algn="l" rtl="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pl" sz="160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endParaRPr lang="pl" sz="11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ACC9A13-8176-ECD8-1119-E87B2A1C691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9452" y="661386"/>
            <a:ext cx="6758254" cy="446757"/>
          </a:xfrm>
        </p:spPr>
        <p:txBody>
          <a:bodyPr/>
          <a:lstStyle/>
          <a:p>
            <a:r>
              <a:rPr lang="ru-RU" sz="2600" dirty="0"/>
              <a:t>ПРЕМИЯ ЗА ПОВЫШЕНИЕ </a:t>
            </a:r>
            <a:r>
              <a:rPr lang="pl" sz="2600" b="1" i="0" u="none" baseline="0" dirty="0"/>
              <a:t>—</a:t>
            </a:r>
            <a:r>
              <a:rPr lang="ru-RU" sz="2600" b="1" i="0" u="none" baseline="0" dirty="0"/>
              <a:t> </a:t>
            </a:r>
            <a:r>
              <a:rPr lang="ru-RU" sz="2600" dirty="0"/>
              <a:t>ПРИМЕРЫ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403876-84A8-66BB-1BD2-B8F8B38D670D}"/>
              </a:ext>
            </a:extLst>
          </p:cNvPr>
          <p:cNvSpPr txBox="1"/>
          <p:nvPr/>
        </p:nvSpPr>
        <p:spPr>
          <a:xfrm>
            <a:off x="489452" y="6150114"/>
            <a:ext cx="249590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dirty="0"/>
              <a:t>КОНФИДЕНЦИАЛЬНАЯ и закрытая информация компании </a:t>
            </a:r>
            <a:r>
              <a:rPr lang="pl-PL" sz="800" dirty="0" err="1"/>
              <a:t>LifeWave</a:t>
            </a:r>
            <a:r>
              <a:rPr lang="pl-PL" sz="800" dirty="0"/>
              <a:t>, Inc.</a:t>
            </a:r>
          </a:p>
          <a:p>
            <a:r>
              <a:rPr lang="ru-RU" sz="800" dirty="0"/>
              <a:t>Не записывать и не распространять. Только для внутреннего использования сотрудниками и партнёрами </a:t>
            </a:r>
            <a:r>
              <a:rPr lang="pl-PL" sz="800" dirty="0" err="1"/>
              <a:t>LifeWave</a:t>
            </a:r>
            <a:r>
              <a:rPr lang="pl" sz="800" b="0" i="0" u="none" baseline="0" dirty="0">
                <a:latin typeface="Arial"/>
                <a:ea typeface="Arial"/>
                <a:cs typeface="Arial"/>
              </a:rPr>
              <a:t>.</a:t>
            </a:r>
            <a:endParaRPr lang="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CFD7F57-90AC-B0F6-3CFE-79BCCD193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706" y="68846"/>
            <a:ext cx="4807134" cy="3715750"/>
          </a:xfrm>
          <a:prstGeom prst="rect">
            <a:avLst/>
          </a:prstGeom>
        </p:spPr>
      </p:pic>
      <p:graphicFrame>
        <p:nvGraphicFramePr>
          <p:cNvPr id="6" name="Table 1">
            <a:extLst>
              <a:ext uri="{FF2B5EF4-FFF2-40B4-BE49-F238E27FC236}">
                <a16:creationId xmlns:a16="http://schemas.microsoft.com/office/drawing/2014/main" id="{6759106B-61C7-C7CD-1728-F29CDB3ED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914336"/>
              </p:ext>
            </p:extLst>
          </p:nvPr>
        </p:nvGraphicFramePr>
        <p:xfrm>
          <a:off x="3531748" y="3888887"/>
          <a:ext cx="8523092" cy="2799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759">
                  <a:extLst>
                    <a:ext uri="{9D8B030D-6E8A-4147-A177-3AD203B41FA5}">
                      <a16:colId xmlns:a16="http://schemas.microsoft.com/office/drawing/2014/main" val="4177275784"/>
                    </a:ext>
                  </a:extLst>
                </a:gridCol>
                <a:gridCol w="1662766">
                  <a:extLst>
                    <a:ext uri="{9D8B030D-6E8A-4147-A177-3AD203B41FA5}">
                      <a16:colId xmlns:a16="http://schemas.microsoft.com/office/drawing/2014/main" val="2665760927"/>
                    </a:ext>
                  </a:extLst>
                </a:gridCol>
                <a:gridCol w="1985140">
                  <a:extLst>
                    <a:ext uri="{9D8B030D-6E8A-4147-A177-3AD203B41FA5}">
                      <a16:colId xmlns:a16="http://schemas.microsoft.com/office/drawing/2014/main" val="3887371668"/>
                    </a:ext>
                  </a:extLst>
                </a:gridCol>
                <a:gridCol w="2695427">
                  <a:extLst>
                    <a:ext uri="{9D8B030D-6E8A-4147-A177-3AD203B41FA5}">
                      <a16:colId xmlns:a16="http://schemas.microsoft.com/office/drawing/2014/main" val="3051715221"/>
                    </a:ext>
                  </a:extLst>
                </a:gridCol>
              </a:tblGrid>
              <a:tr h="568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Ранг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Общая сумма премии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Часть 1 — в момент достижения карьерного ранга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Часть 2 — после 4 дополнительных недель повторной квалификации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4524957"/>
                  </a:ext>
                </a:extLst>
              </a:tr>
              <a:tr h="37913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1-Star Director</a:t>
                      </a:r>
                      <a:endParaRPr lang="pl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1" i="0" u="none" kern="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 USD</a:t>
                      </a:r>
                      <a:endParaRPr lang="pl" sz="1400" b="1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100" baseline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250 USD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100" baseline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250 USD</a:t>
                      </a: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2156153299"/>
                  </a:ext>
                </a:extLst>
              </a:tr>
              <a:tr h="37913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1-Star Executive</a:t>
                      </a:r>
                      <a:endParaRPr lang="pl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1" i="0" u="none" kern="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 USD</a:t>
                      </a:r>
                      <a:endParaRPr lang="pl" sz="1400" b="1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100" baseline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2500 USD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100" baseline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2500 USD</a:t>
                      </a: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319541492"/>
                  </a:ext>
                </a:extLst>
              </a:tr>
              <a:tr h="37913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1-Star Presidential</a:t>
                      </a:r>
                      <a:endParaRPr lang="pl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1" i="0" u="none" kern="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50 000 USD</a:t>
                      </a:r>
                      <a:endParaRPr lang="pl" sz="1400" b="1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100" baseline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25 000 USD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100" baseline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25 000 USD</a:t>
                      </a: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245252865"/>
                  </a:ext>
                </a:extLst>
              </a:tr>
              <a:tr h="37913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2-Star Presidential</a:t>
                      </a:r>
                      <a:endParaRPr lang="pl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1" i="0" u="none" kern="1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75 000 USD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100" baseline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37 500 USD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100" baseline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37 500 USD</a:t>
                      </a: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52340945"/>
                  </a:ext>
                </a:extLst>
              </a:tr>
              <a:tr h="37913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3-Star Presidential</a:t>
                      </a:r>
                      <a:endParaRPr lang="pl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1" i="0" u="none" kern="1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100 000 USD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100" baseline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50 000 USD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" sz="1600" b="0" i="0" u="none" kern="100" baseline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50 000 USD</a:t>
                      </a: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4073711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634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E3AA3-6D0A-B756-8567-E1F5EA9EA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05FF28-68B7-335C-CDAD-506E7119BF8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74787" y="2095130"/>
            <a:ext cx="10842425" cy="3145233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800" b="1" dirty="0"/>
              <a:t>Концепция фонда остаётся без изменений</a:t>
            </a:r>
            <a:endParaRPr lang="pl" sz="1800" b="0" i="0" u="none" baseline="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Требование к квалификации для участия в фонде, ранее основанное на ранге </a:t>
            </a:r>
            <a:r>
              <a:rPr lang="pl-PL" sz="1800" dirty="0"/>
              <a:t>SPD, </a:t>
            </a:r>
            <a:r>
              <a:rPr lang="ru-RU" sz="1800" dirty="0"/>
              <a:t>теперь будет заменено на ранг </a:t>
            </a:r>
            <a:r>
              <a:rPr lang="ru-RU" sz="1800" b="1" dirty="0"/>
              <a:t>1-</a:t>
            </a:r>
            <a:r>
              <a:rPr lang="pl-PL" sz="1800" b="1" dirty="0"/>
              <a:t>Star </a:t>
            </a:r>
            <a:r>
              <a:rPr lang="pl-PL" sz="1800" b="1" dirty="0" err="1"/>
              <a:t>Presidential</a:t>
            </a:r>
            <a:r>
              <a:rPr lang="pl-PL" sz="1800" dirty="0"/>
              <a:t> </a:t>
            </a:r>
            <a:r>
              <a:rPr lang="ru-RU" sz="1800" dirty="0"/>
              <a:t>или выше, при сохранении того же количества необходимых недель с квалификационным рангом.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 dirty="0"/>
              <a:t>Текущий 1-</a:t>
            </a:r>
            <a:r>
              <a:rPr lang="pl-PL" sz="1800" dirty="0"/>
              <a:t>Star </a:t>
            </a:r>
            <a:r>
              <a:rPr lang="pl-PL" sz="1800" dirty="0" err="1"/>
              <a:t>Presidential</a:t>
            </a:r>
            <a:r>
              <a:rPr lang="pl-PL" sz="1800" dirty="0"/>
              <a:t> = 10 </a:t>
            </a:r>
            <a:r>
              <a:rPr lang="ru-RU" sz="1800" dirty="0"/>
              <a:t>из 13 недель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 dirty="0"/>
              <a:t>Новый 1-</a:t>
            </a:r>
            <a:r>
              <a:rPr lang="pl-PL" sz="1800" dirty="0"/>
              <a:t>Star </a:t>
            </a:r>
            <a:r>
              <a:rPr lang="pl-PL" sz="1800" dirty="0" err="1"/>
              <a:t>Presidential</a:t>
            </a:r>
            <a:r>
              <a:rPr lang="pl-PL" sz="1800" dirty="0"/>
              <a:t> = 7 </a:t>
            </a:r>
            <a:r>
              <a:rPr lang="ru-RU" sz="1800" dirty="0"/>
              <a:t>из 13 недель</a:t>
            </a:r>
            <a:endParaRPr lang="pl" sz="1800" b="0" i="0" u="none" baseline="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1" algn="l" rtl="0">
              <a:spcBef>
                <a:spcPts val="0"/>
              </a:spcBef>
            </a:pPr>
            <a:endParaRPr lang="pl" sz="180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800" dirty="0"/>
              <a:t>Требование ранга </a:t>
            </a:r>
            <a:r>
              <a:rPr lang="pl-PL" sz="1800" dirty="0"/>
              <a:t>SPD </a:t>
            </a:r>
            <a:r>
              <a:rPr lang="ru-RU" sz="1800" dirty="0"/>
              <a:t>для получения </a:t>
            </a:r>
            <a:r>
              <a:rPr lang="ru-RU" sz="1800" b="1" dirty="0"/>
              <a:t>еженедельных долей</a:t>
            </a:r>
            <a:r>
              <a:rPr lang="ru-RU" sz="1800" dirty="0"/>
              <a:t> также будет изменено на </a:t>
            </a:r>
            <a:r>
              <a:rPr lang="ru-RU" sz="1800" b="1" dirty="0"/>
              <a:t>1-</a:t>
            </a:r>
            <a:r>
              <a:rPr lang="pl-PL" sz="1800" b="1" dirty="0"/>
              <a:t>Star </a:t>
            </a:r>
            <a:r>
              <a:rPr lang="pl-PL" sz="1800" b="1" dirty="0" err="1"/>
              <a:t>Presidential</a:t>
            </a:r>
            <a:r>
              <a:rPr lang="pl-PL" sz="1800" dirty="0"/>
              <a:t> </a:t>
            </a:r>
            <a:r>
              <a:rPr lang="ru-RU" sz="1800" dirty="0"/>
              <a:t>или выше.</a:t>
            </a:r>
            <a:endParaRPr lang="pl" sz="1800" dirty="0">
              <a:solidFill>
                <a:srgbClr val="555552"/>
              </a:solidFill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800" b="1" dirty="0"/>
              <a:t>Способы получения долей остаются без изменений:</a:t>
            </a:r>
            <a:endParaRPr lang="ru-RU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 dirty="0"/>
              <a:t>Прирост </a:t>
            </a:r>
            <a:r>
              <a:rPr lang="ru-RU" sz="1800" b="1" dirty="0"/>
              <a:t>20 000 </a:t>
            </a:r>
            <a:r>
              <a:rPr lang="pl-PL" sz="1800" b="1" dirty="0"/>
              <a:t>QDV</a:t>
            </a:r>
            <a:r>
              <a:rPr lang="pl-PL" sz="1800" dirty="0"/>
              <a:t> </a:t>
            </a:r>
            <a:r>
              <a:rPr lang="ru-RU" sz="1800" dirty="0"/>
              <a:t>по сравнению с базовым значением (вместо </a:t>
            </a:r>
            <a:r>
              <a:rPr lang="pl-PL" sz="1800" dirty="0"/>
              <a:t>GVU) = 1 </a:t>
            </a:r>
            <a:r>
              <a:rPr lang="ru-RU" sz="1800" dirty="0"/>
              <a:t>доля в неделю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 dirty="0"/>
              <a:t>Накопление </a:t>
            </a:r>
            <a:r>
              <a:rPr lang="ru-RU" sz="1800" b="1" dirty="0"/>
              <a:t>100 000 </a:t>
            </a:r>
            <a:r>
              <a:rPr lang="pl-PL" sz="1800" b="1" dirty="0"/>
              <a:t>TDV</a:t>
            </a:r>
            <a:r>
              <a:rPr lang="pl-PL" sz="1800" dirty="0"/>
              <a:t> </a:t>
            </a:r>
            <a:r>
              <a:rPr lang="ru-RU" sz="1800" dirty="0"/>
              <a:t>от регистрационной структуры (за исключением самой сильной ноги) = 5 долей в неделю</a:t>
            </a:r>
          </a:p>
          <a:p>
            <a:pPr marL="342900" indent="-342900" algn="l" rtl="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pl" sz="180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endParaRPr lang="pl" sz="12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570E82-548D-DC71-6566-4EFA6C23F82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499" y="661386"/>
            <a:ext cx="10580410" cy="446757"/>
          </a:xfrm>
        </p:spPr>
        <p:txBody>
          <a:bodyPr/>
          <a:lstStyle/>
          <a:p>
            <a:r>
              <a:rPr lang="pl" b="1" i="0" u="none" baseline="0" dirty="0"/>
              <a:t>#9 </a:t>
            </a:r>
            <a:r>
              <a:rPr lang="ru-RU" dirty="0"/>
              <a:t>КВАРТАЛЬНЫЙ ЛИДЕРСКИЙ ФОНД</a:t>
            </a:r>
            <a:endParaRPr lang="pl" b="1" i="0" u="none" baseline="0" dirty="0"/>
          </a:p>
          <a:p>
            <a:r>
              <a:rPr lang="ru-RU" dirty="0"/>
              <a:t>Цель: Вознаграждение долгосрочной лояльности к бренду среди лидеров высшего уровня.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3F254E-F369-1B51-8A56-2276EECAEC32}"/>
              </a:ext>
            </a:extLst>
          </p:cNvPr>
          <p:cNvSpPr txBox="1"/>
          <p:nvPr/>
        </p:nvSpPr>
        <p:spPr>
          <a:xfrm>
            <a:off x="571498" y="6519446"/>
            <a:ext cx="543306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dirty="0"/>
              <a:t>КОНФИДЕНЦИАЛЬНАЯ и закрытая информация компании </a:t>
            </a:r>
            <a:r>
              <a:rPr lang="pl-PL" sz="800" dirty="0" err="1"/>
              <a:t>LifeWave</a:t>
            </a:r>
            <a:r>
              <a:rPr lang="pl-PL" sz="800" dirty="0"/>
              <a:t>, Inc.</a:t>
            </a:r>
          </a:p>
          <a:p>
            <a:r>
              <a:rPr lang="ru-RU" sz="800" dirty="0"/>
              <a:t>Не записывать и не распространять. Только для внутреннего использования сотрудниками и партнёрами </a:t>
            </a:r>
            <a:r>
              <a:rPr lang="pl-PL" sz="800" dirty="0" err="1"/>
              <a:t>LifeWave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85876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D9F52-A79B-3DDF-0F88-173F7C41E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8E036-6B64-9582-7A8C-5DA3B05194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73193" y="1901044"/>
            <a:ext cx="5765047" cy="374672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Расширение количества Рангов/Званий с 6 до 12</a:t>
            </a:r>
            <a:r>
              <a:rPr lang="ru-RU" sz="1600" dirty="0"/>
              <a:t>, чтобы обеспечить разумные, постепенные квалификационные пороги, необходимые для продвижения на следующий уровень.</a:t>
            </a:r>
            <a:br>
              <a:rPr lang="ru-RU" sz="1600" dirty="0"/>
            </a:b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Сохранение текущей терминологии Рангов/Званий из существующего плана, чтобы упростить восприятие расширенной структуры для Партнёров бренда и облегчить переходный процесс.</a:t>
            </a:r>
            <a:br>
              <a:rPr lang="ru-RU" sz="1600" dirty="0"/>
            </a:b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Введение новых «уровней» в рамках каждого Ранга/Звания с использованием количества звёзд, что облегчает идентификацию уровня вовлечённости и результатов Партнёра бренда в рамках соответствующего Ранга/Звания.</a:t>
            </a:r>
          </a:p>
          <a:p>
            <a:endParaRPr lang="pl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F2D4823-C1BA-FECC-91FF-9B8E1BAE9B8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ru-RU" dirty="0"/>
              <a:t>ОСНОВА ПУТИ К УСПЕХУ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54AF30D-4BFB-D8DF-2F09-00B2009D2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727381"/>
              </p:ext>
            </p:extLst>
          </p:nvPr>
        </p:nvGraphicFramePr>
        <p:xfrm>
          <a:off x="7193916" y="770854"/>
          <a:ext cx="3317240" cy="5599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7240">
                  <a:extLst>
                    <a:ext uri="{9D8B030D-6E8A-4147-A177-3AD203B41FA5}">
                      <a16:colId xmlns:a16="http://schemas.microsoft.com/office/drawing/2014/main" val="3878460109"/>
                    </a:ext>
                  </a:extLst>
                </a:gridCol>
              </a:tblGrid>
              <a:tr h="5740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Ранг / Звание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8640469"/>
                  </a:ext>
                </a:extLst>
              </a:tr>
              <a:tr h="359728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Brand Partner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32551"/>
                  </a:ext>
                </a:extLst>
              </a:tr>
              <a:tr h="387782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Aktywny Brand Partner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587294"/>
                  </a:ext>
                </a:extLst>
              </a:tr>
              <a:tr h="35646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1-Star Manager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059426"/>
                  </a:ext>
                </a:extLst>
              </a:tr>
              <a:tr h="35646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2-Star Manager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822558"/>
                  </a:ext>
                </a:extLst>
              </a:tr>
              <a:tr h="35646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3-Star Manager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326715"/>
                  </a:ext>
                </a:extLst>
              </a:tr>
              <a:tr h="35646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1-Star Director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390616"/>
                  </a:ext>
                </a:extLst>
              </a:tr>
              <a:tr h="35646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2-Star Director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444286"/>
                  </a:ext>
                </a:extLst>
              </a:tr>
              <a:tr h="35646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3-Star Director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238229"/>
                  </a:ext>
                </a:extLst>
              </a:tr>
              <a:tr h="35646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1-Star Executive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319351"/>
                  </a:ext>
                </a:extLst>
              </a:tr>
              <a:tr h="35646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2-Star Executive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12762"/>
                  </a:ext>
                </a:extLst>
              </a:tr>
              <a:tr h="35646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3-Star Executive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453871"/>
                  </a:ext>
                </a:extLst>
              </a:tr>
              <a:tr h="35646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1-Star Presidential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048983"/>
                  </a:ext>
                </a:extLst>
              </a:tr>
              <a:tr h="35646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2-Star Presidential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376871"/>
                  </a:ext>
                </a:extLst>
              </a:tr>
              <a:tr h="35646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 dirty="0">
                          <a:solidFill>
                            <a:schemeClr val="tx1"/>
                          </a:solidFill>
                          <a:effectLst/>
                        </a:rPr>
                        <a:t>3-Star Presidential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10537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DB456D8-2914-365C-15FA-2D009DA43F72}"/>
              </a:ext>
            </a:extLst>
          </p:cNvPr>
          <p:cNvSpPr txBox="1"/>
          <p:nvPr/>
        </p:nvSpPr>
        <p:spPr>
          <a:xfrm>
            <a:off x="496073" y="6519446"/>
            <a:ext cx="551027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dirty="0"/>
              <a:t>КОНФИДЕНЦИАЛЬНАЯ и закрытая информация компании </a:t>
            </a:r>
            <a:r>
              <a:rPr lang="pl-PL" sz="800" dirty="0" err="1"/>
              <a:t>LifeWave</a:t>
            </a:r>
            <a:r>
              <a:rPr lang="pl-PL" sz="800" dirty="0"/>
              <a:t>, Inc.</a:t>
            </a:r>
          </a:p>
          <a:p>
            <a:r>
              <a:rPr lang="ru-RU" sz="800" dirty="0"/>
              <a:t>Не записывать и не распространять. Только для внутреннего использования сотрудниками и партнёрами </a:t>
            </a:r>
            <a:r>
              <a:rPr lang="pl-PL" sz="800" dirty="0" err="1"/>
              <a:t>LifeWave</a:t>
            </a:r>
            <a:r>
              <a:rPr lang="pl-PL" sz="800" b="1" dirty="0"/>
              <a:t>.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277247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E5DE5-A551-83F0-F680-BF8B51CFC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B925F0D-9252-632A-097C-18433DD89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397620"/>
              </p:ext>
            </p:extLst>
          </p:nvPr>
        </p:nvGraphicFramePr>
        <p:xfrm>
          <a:off x="985838" y="719137"/>
          <a:ext cx="10745470" cy="5829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0846">
                  <a:extLst>
                    <a:ext uri="{9D8B030D-6E8A-4147-A177-3AD203B41FA5}">
                      <a16:colId xmlns:a16="http://schemas.microsoft.com/office/drawing/2014/main" val="3878460109"/>
                    </a:ext>
                  </a:extLst>
                </a:gridCol>
                <a:gridCol w="1258702">
                  <a:extLst>
                    <a:ext uri="{9D8B030D-6E8A-4147-A177-3AD203B41FA5}">
                      <a16:colId xmlns:a16="http://schemas.microsoft.com/office/drawing/2014/main" val="3844161316"/>
                    </a:ext>
                  </a:extLst>
                </a:gridCol>
                <a:gridCol w="1526828">
                  <a:extLst>
                    <a:ext uri="{9D8B030D-6E8A-4147-A177-3AD203B41FA5}">
                      <a16:colId xmlns:a16="http://schemas.microsoft.com/office/drawing/2014/main" val="1385135720"/>
                    </a:ext>
                  </a:extLst>
                </a:gridCol>
                <a:gridCol w="1757715">
                  <a:extLst>
                    <a:ext uri="{9D8B030D-6E8A-4147-A177-3AD203B41FA5}">
                      <a16:colId xmlns:a16="http://schemas.microsoft.com/office/drawing/2014/main" val="1668705409"/>
                    </a:ext>
                  </a:extLst>
                </a:gridCol>
                <a:gridCol w="1631098">
                  <a:extLst>
                    <a:ext uri="{9D8B030D-6E8A-4147-A177-3AD203B41FA5}">
                      <a16:colId xmlns:a16="http://schemas.microsoft.com/office/drawing/2014/main" val="1678943223"/>
                    </a:ext>
                  </a:extLst>
                </a:gridCol>
                <a:gridCol w="1590281">
                  <a:extLst>
                    <a:ext uri="{9D8B030D-6E8A-4147-A177-3AD203B41FA5}">
                      <a16:colId xmlns:a16="http://schemas.microsoft.com/office/drawing/2014/main" val="656034214"/>
                    </a:ext>
                  </a:extLst>
                </a:gridCol>
              </a:tblGrid>
              <a:tr h="8381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Ранг / Звание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Личный объём</a:t>
                      </a:r>
                      <a:r>
                        <a:rPr lang="pl" sz="1400" b="1" i="0" u="none" kern="0" baseline="0" dirty="0">
                          <a:effectLst/>
                        </a:rPr>
                        <a:t> (PV)</a:t>
                      </a:r>
                      <a:endParaRPr lang="pl" sz="20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Квалификационный объём структуры</a:t>
                      </a:r>
                      <a:r>
                        <a:rPr lang="pl" sz="1400" b="1" i="0" u="none" kern="0" baseline="0" dirty="0">
                          <a:effectLst/>
                        </a:rPr>
                        <a:t> (QDV)</a:t>
                      </a:r>
                      <a:endParaRPr lang="p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Правило максимального объёма</a:t>
                      </a:r>
                      <a:r>
                        <a:rPr lang="pl" sz="1400" b="1" i="0" u="none" kern="0" baseline="0" dirty="0">
                          <a:effectLst/>
                        </a:rPr>
                        <a:t> (MVR)</a:t>
                      </a:r>
                      <a:endParaRPr lang="p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Объём по ножкам (веткам)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Объём вне самой сильной ветки</a:t>
                      </a:r>
                      <a:r>
                        <a:rPr lang="ru-RU" sz="1400" b="1" i="0" u="none" kern="1200" baseline="0" dirty="0">
                          <a:effectLst/>
                        </a:rPr>
                        <a:t> </a:t>
                      </a:r>
                      <a:r>
                        <a:rPr lang="pl" sz="1400" b="1" i="0" u="none" kern="0" baseline="0" dirty="0">
                          <a:effectLst/>
                        </a:rPr>
                        <a:t>(OLXL)</a:t>
                      </a:r>
                      <a:endParaRPr lang="p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8640469"/>
                  </a:ext>
                </a:extLst>
              </a:tr>
              <a:tr h="35730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Brand Partner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0" i="0" u="none" kern="1400" baseline="0">
                          <a:effectLst/>
                        </a:rPr>
                        <a:t> 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0" i="0" u="none" kern="1400" baseline="0">
                          <a:effectLst/>
                        </a:rPr>
                        <a:t> 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0" i="0" u="none" kern="1400" baseline="0">
                          <a:effectLst/>
                        </a:rPr>
                        <a:t> </a:t>
                      </a:r>
                      <a:endParaRPr lang="pl" sz="16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0" i="0" u="none" kern="1400" baseline="0">
                          <a:effectLst/>
                        </a:rPr>
                        <a:t> </a:t>
                      </a:r>
                      <a:endParaRPr lang="pl" sz="16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0" i="0" u="none" kern="1400" baseline="0">
                          <a:effectLst/>
                        </a:rPr>
                        <a:t> </a:t>
                      </a:r>
                      <a:endParaRPr lang="pl" sz="16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32551"/>
                  </a:ext>
                </a:extLst>
              </a:tr>
              <a:tr h="38516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0" u="none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Активный</a:t>
                      </a:r>
                      <a:r>
                        <a:rPr lang="pl" sz="1400" b="1" i="0" u="none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Brand Partner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55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0" i="0" u="none" kern="1400" baseline="0">
                          <a:effectLst/>
                        </a:rPr>
                        <a:t> 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0" i="0" u="none" kern="1400" baseline="0">
                          <a:effectLst/>
                        </a:rPr>
                        <a:t> 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0" i="0" u="none" kern="1400" baseline="0">
                          <a:effectLst/>
                        </a:rPr>
                        <a:t> 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0" i="0" u="none" kern="1400" baseline="0">
                          <a:effectLst/>
                        </a:rPr>
                        <a:t> 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587294"/>
                  </a:ext>
                </a:extLst>
              </a:tr>
              <a:tr h="35406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1-Star Manager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110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750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0" i="0" u="none" kern="1400" baseline="0">
                          <a:effectLst/>
                        </a:rPr>
                        <a:t> 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0" i="0" u="none" kern="1400" baseline="0">
                          <a:effectLst/>
                        </a:rPr>
                        <a:t> 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0" i="0" u="none" kern="1400" baseline="0">
                          <a:effectLst/>
                        </a:rPr>
                        <a:t> 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059426"/>
                  </a:ext>
                </a:extLst>
              </a:tr>
              <a:tr h="35406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2-Star Manager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600" b="1" i="0" u="none" kern="0" baseline="0">
                          <a:effectLst/>
                        </a:rPr>
                        <a:t>110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1500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0" i="0" u="none" kern="1400" baseline="0">
                          <a:effectLst/>
                        </a:rPr>
                        <a:t> 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0" i="0" u="none" kern="1400" baseline="0">
                          <a:effectLst/>
                        </a:rPr>
                        <a:t> 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0" i="0" u="none" kern="1400" baseline="0">
                          <a:effectLst/>
                        </a:rPr>
                        <a:t> 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822558"/>
                  </a:ext>
                </a:extLst>
              </a:tr>
              <a:tr h="35406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 dirty="0">
                          <a:solidFill>
                            <a:schemeClr val="tx1"/>
                          </a:solidFill>
                          <a:effectLst/>
                        </a:rPr>
                        <a:t>3-Star Manager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600" b="1" i="0" u="none" kern="0" baseline="0">
                          <a:effectLst/>
                        </a:rPr>
                        <a:t>110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2500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0" i="0" u="none" kern="0" baseline="0">
                          <a:effectLst/>
                        </a:rPr>
                        <a:t> 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 dirty="0">
                          <a:effectLst/>
                        </a:rPr>
                        <a:t>1 przy 1000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0" i="0" u="none" kern="0" baseline="0">
                          <a:effectLst/>
                        </a:rPr>
                        <a:t> 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326715"/>
                  </a:ext>
                </a:extLst>
              </a:tr>
              <a:tr h="35406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 dirty="0">
                          <a:solidFill>
                            <a:schemeClr val="tx1"/>
                          </a:solidFill>
                          <a:effectLst/>
                        </a:rPr>
                        <a:t>1-Star Director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110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5000</a:t>
                      </a:r>
                      <a:endParaRPr lang="pl" sz="16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   2500</a:t>
                      </a:r>
                      <a:endParaRPr lang="pl" sz="16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2 przy 1000</a:t>
                      </a:r>
                      <a:endParaRPr lang="pl" sz="16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 dirty="0">
                          <a:effectLst/>
                        </a:rPr>
                        <a:t>1000 OL2L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390616"/>
                  </a:ext>
                </a:extLst>
              </a:tr>
              <a:tr h="35406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 dirty="0">
                          <a:solidFill>
                            <a:schemeClr val="tx1"/>
                          </a:solidFill>
                          <a:effectLst/>
                        </a:rPr>
                        <a:t>2-Star Director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110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10 000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   5000</a:t>
                      </a:r>
                      <a:endParaRPr lang="pl" sz="16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2 przy 2000</a:t>
                      </a:r>
                      <a:endParaRPr lang="pl" sz="16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 dirty="0">
                          <a:effectLst/>
                        </a:rPr>
                        <a:t>2000 OL2L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444286"/>
                  </a:ext>
                </a:extLst>
              </a:tr>
              <a:tr h="35406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 dirty="0">
                          <a:solidFill>
                            <a:schemeClr val="tx1"/>
                          </a:solidFill>
                          <a:effectLst/>
                        </a:rPr>
                        <a:t>3-Star Director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600" b="1" i="0" u="none" kern="0" baseline="0" dirty="0">
                          <a:effectLst/>
                        </a:rPr>
                        <a:t>110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20 000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10 000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2 przy 3000</a:t>
                      </a:r>
                      <a:endParaRPr lang="pl" sz="16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 dirty="0">
                          <a:effectLst/>
                        </a:rPr>
                        <a:t>3000 OL2L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238229"/>
                  </a:ext>
                </a:extLst>
              </a:tr>
              <a:tr h="35406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 dirty="0">
                          <a:solidFill>
                            <a:schemeClr val="tx1"/>
                          </a:solidFill>
                          <a:effectLst/>
                        </a:rPr>
                        <a:t>1-Star Executive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 dirty="0">
                          <a:effectLst/>
                        </a:rPr>
                        <a:t>200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 dirty="0">
                          <a:effectLst/>
                        </a:rPr>
                        <a:t>40 000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 dirty="0">
                          <a:effectLst/>
                        </a:rPr>
                        <a:t>20 000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2 przy 6000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 dirty="0">
                          <a:effectLst/>
                        </a:rPr>
                        <a:t>6000 OL2L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319351"/>
                  </a:ext>
                </a:extLst>
              </a:tr>
              <a:tr h="35406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 dirty="0">
                          <a:solidFill>
                            <a:schemeClr val="tx1"/>
                          </a:solidFill>
                          <a:effectLst/>
                        </a:rPr>
                        <a:t>2-Star Executive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 dirty="0">
                          <a:effectLst/>
                        </a:rPr>
                        <a:t>200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 dirty="0">
                          <a:effectLst/>
                        </a:rPr>
                        <a:t>100 000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 dirty="0">
                          <a:effectLst/>
                        </a:rPr>
                        <a:t>50 000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 dirty="0">
                          <a:effectLst/>
                        </a:rPr>
                        <a:t>2 przy 15 000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 dirty="0">
                          <a:effectLst/>
                        </a:rPr>
                        <a:t>15 000 OL2L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12762"/>
                  </a:ext>
                </a:extLst>
              </a:tr>
              <a:tr h="35406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 dirty="0">
                          <a:solidFill>
                            <a:schemeClr val="tx1"/>
                          </a:solidFill>
                          <a:effectLst/>
                        </a:rPr>
                        <a:t>3-Star Executive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 dirty="0">
                          <a:effectLst/>
                        </a:rPr>
                        <a:t>200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 dirty="0">
                          <a:effectLst/>
                        </a:rPr>
                        <a:t>250 000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 dirty="0">
                          <a:effectLst/>
                        </a:rPr>
                        <a:t>125 000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 dirty="0">
                          <a:effectLst/>
                        </a:rPr>
                        <a:t>2 przy 40 000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 dirty="0">
                          <a:effectLst/>
                        </a:rPr>
                        <a:t>40 000 OL2L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453871"/>
                  </a:ext>
                </a:extLst>
              </a:tr>
              <a:tr h="35406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1-Star Presidential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200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 dirty="0">
                          <a:effectLst/>
                        </a:rPr>
                        <a:t>600 000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 dirty="0">
                          <a:effectLst/>
                        </a:rPr>
                        <a:t>300 000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2 przy 100 000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 dirty="0">
                          <a:effectLst/>
                        </a:rPr>
                        <a:t>100 000 OL2L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048983"/>
                  </a:ext>
                </a:extLst>
              </a:tr>
              <a:tr h="35406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2-Star Presidential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200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1500 000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750 000</a:t>
                      </a:r>
                      <a:endParaRPr lang="pl" sz="16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2 przy 240 000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240 000 OL2L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376871"/>
                  </a:ext>
                </a:extLst>
              </a:tr>
              <a:tr h="35406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3-Star Presidential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200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5 000 000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2 500 000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3 przy 800 000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 dirty="0">
                          <a:effectLst/>
                        </a:rPr>
                        <a:t>800 000 OL3L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105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04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2D3A3-BBA0-E2BF-E529-D6591FDC960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8806" y="1737361"/>
            <a:ext cx="11438894" cy="5209540"/>
          </a:xfrm>
        </p:spPr>
        <p:txBody>
          <a:bodyPr/>
          <a:lstStyle/>
          <a:p>
            <a:r>
              <a:rPr lang="ru-RU" b="1" dirty="0"/>
              <a:t>Квалификационный объём (</a:t>
            </a:r>
            <a:r>
              <a:rPr lang="pl-PL" b="1" dirty="0"/>
              <a:t>QV) — </a:t>
            </a:r>
            <a:r>
              <a:rPr lang="ru-RU" b="1" dirty="0"/>
              <a:t>это объём, присвоенный продукту, который используется для определения квалификации на ранги выплат и расчёта бонусов за клиентов. Значение </a:t>
            </a:r>
            <a:r>
              <a:rPr lang="pl-PL" b="1" dirty="0"/>
              <a:t>QV </a:t>
            </a:r>
            <a:r>
              <a:rPr lang="ru-RU" b="1" dirty="0"/>
              <a:t>не зависит от валюты и является одинаковым для ВСЕХ покупок, совершённых как клиентами, так и Бренд-Партнёрами.</a:t>
            </a:r>
          </a:p>
          <a:p>
            <a:r>
              <a:rPr lang="ru-RU" dirty="0"/>
              <a:t>Другими словами, значение </a:t>
            </a:r>
            <a:r>
              <a:rPr lang="pl-PL" dirty="0"/>
              <a:t>QV </a:t>
            </a:r>
            <a:r>
              <a:rPr lang="ru-RU" dirty="0"/>
              <a:t>для конкретного продукта одинаково независимо от того, кто его приобрёл — Бренд-Партнёр или клиент.</a:t>
            </a:r>
          </a:p>
          <a:p>
            <a:r>
              <a:rPr lang="ru-RU" b="1" u="sng" dirty="0"/>
              <a:t>Пример:</a:t>
            </a:r>
            <a:r>
              <a:rPr lang="pl-PL" b="1" dirty="0"/>
              <a:t> </a:t>
            </a:r>
            <a:r>
              <a:rPr lang="ru-RU" dirty="0"/>
              <a:t>Как Бренд-Партнёр, я покупаю стандартную упаковку продукта. Этот заказ даёт 55 </a:t>
            </a:r>
            <a:r>
              <a:rPr lang="pl-PL" dirty="0"/>
              <a:t>QV.</a:t>
            </a:r>
          </a:p>
          <a:p>
            <a:r>
              <a:rPr lang="ru-RU" dirty="0"/>
              <a:t>Как Привилегированный Клиент, я также покупаю стандартную упаковку продукта. Этот заказ также даёт 55 </a:t>
            </a:r>
            <a:r>
              <a:rPr lang="pl-PL" dirty="0"/>
              <a:t>QV.</a:t>
            </a:r>
            <a:endParaRPr lang="pl" sz="1600" b="0" i="0" u="none" baseline="0" dirty="0"/>
          </a:p>
          <a:p>
            <a:endParaRPr lang="pl" sz="1600" dirty="0"/>
          </a:p>
          <a:p>
            <a:r>
              <a:rPr lang="ru-RU" b="1" dirty="0"/>
              <a:t>Бонусный объём (</a:t>
            </a:r>
            <a:r>
              <a:rPr lang="pl-PL" b="1" dirty="0"/>
              <a:t>BV) — </a:t>
            </a:r>
            <a:r>
              <a:rPr lang="ru-RU" b="1" dirty="0"/>
              <a:t>это объём, связанный с продуктом, который используется для расчёта бонусов. Значение этого объёма не зависит от валюты и может отличаться в зависимости от того, кто совершает покупку.</a:t>
            </a:r>
          </a:p>
          <a:p>
            <a:r>
              <a:rPr lang="ru-RU" b="1" dirty="0"/>
              <a:t>Это означает, что значение </a:t>
            </a:r>
            <a:r>
              <a:rPr lang="pl-PL" b="1" dirty="0"/>
              <a:t>BV, </a:t>
            </a:r>
            <a:r>
              <a:rPr lang="ru-RU" b="1" dirty="0"/>
              <a:t>начисляемое за покупку Бренд-Партнёром, может быть выше, чем за покупку клиентом (в особенности Привилегированным или </a:t>
            </a:r>
            <a:r>
              <a:rPr lang="pl-PL" b="1" dirty="0"/>
              <a:t>PC+ </a:t>
            </a:r>
            <a:r>
              <a:rPr lang="ru-RU" b="1" dirty="0"/>
              <a:t>клиентом).</a:t>
            </a:r>
          </a:p>
          <a:p>
            <a:r>
              <a:rPr lang="pl-PL" b="1" dirty="0"/>
              <a:t>BV </a:t>
            </a:r>
            <a:r>
              <a:rPr lang="ru-RU" b="1" dirty="0"/>
              <a:t>используется как основа для расчёта бинарного бонуса и бонуса за уровни.</a:t>
            </a:r>
          </a:p>
          <a:p>
            <a:r>
              <a:rPr lang="ru-RU" b="1" u="sng" dirty="0"/>
              <a:t>Пример:</a:t>
            </a:r>
            <a:r>
              <a:rPr lang="pl-PL" b="1" dirty="0"/>
              <a:t> </a:t>
            </a:r>
            <a:r>
              <a:rPr lang="ru-RU" b="1" dirty="0"/>
              <a:t>Как Бренд-Партнёр, я покупаю стандартную упаковку продукта. Этот заказ даёт 55 </a:t>
            </a:r>
            <a:r>
              <a:rPr lang="pl-PL" b="1" dirty="0"/>
              <a:t>BV.</a:t>
            </a:r>
          </a:p>
          <a:p>
            <a:r>
              <a:rPr lang="ru-RU" b="1" dirty="0"/>
              <a:t>Как Привилегированный Клиент, я покупаю ту же стандартную упаковку. Этот заказ даёт 39 </a:t>
            </a:r>
            <a:r>
              <a:rPr lang="pl-PL" b="1" dirty="0"/>
              <a:t>BV.</a:t>
            </a:r>
          </a:p>
          <a:p>
            <a:endParaRPr lang="p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0CACE4-2CAC-6B27-C1AD-BE2245FB9C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73191" y="970172"/>
            <a:ext cx="10746456" cy="446757"/>
          </a:xfrm>
        </p:spPr>
        <p:txBody>
          <a:bodyPr/>
          <a:lstStyle/>
          <a:p>
            <a:r>
              <a:rPr lang="ru-RU" dirty="0"/>
              <a:t>КВАЛИФИКАЦИОННЫЙ ОБЪЁМ И БОНУСНЫЙ ОБЪЁМ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83155F-0400-85C9-630F-C0E0A6750D4D}"/>
              </a:ext>
            </a:extLst>
          </p:cNvPr>
          <p:cNvSpPr txBox="1"/>
          <p:nvPr/>
        </p:nvSpPr>
        <p:spPr>
          <a:xfrm>
            <a:off x="496074" y="6519446"/>
            <a:ext cx="601902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dirty="0"/>
              <a:t>КОНФИДЕНЦИАЛЬНАЯ и закрытая информация компании </a:t>
            </a:r>
            <a:r>
              <a:rPr lang="pl-PL" sz="800" dirty="0" err="1"/>
              <a:t>LifeWave</a:t>
            </a:r>
            <a:r>
              <a:rPr lang="pl-PL" sz="800" dirty="0"/>
              <a:t>, Inc.</a:t>
            </a:r>
          </a:p>
          <a:p>
            <a:r>
              <a:rPr lang="ru-RU" sz="800" dirty="0"/>
              <a:t>Не записывать и не распространять. Только для внутреннего использования сотрудниками и партнёрами </a:t>
            </a:r>
            <a:r>
              <a:rPr lang="pl-PL" sz="800" dirty="0" err="1"/>
              <a:t>LifeWave</a:t>
            </a:r>
            <a:r>
              <a:rPr lang="pl-PL" sz="800" b="1" dirty="0"/>
              <a:t>.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1453649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010CA-A0BA-88DB-1D54-8F8EB583F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4B730-74FB-3259-D515-05C4B92C60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55552"/>
                </a:solidFill>
              </a:rPr>
              <a:t>Суммарный квалификационный объём (</a:t>
            </a:r>
            <a:r>
              <a:rPr lang="pl-PL" sz="1600" dirty="0">
                <a:solidFill>
                  <a:srgbClr val="555552"/>
                </a:solidFill>
              </a:rPr>
              <a:t>QV), </a:t>
            </a:r>
            <a:r>
              <a:rPr lang="ru-RU" sz="1600" dirty="0">
                <a:solidFill>
                  <a:srgbClr val="555552"/>
                </a:solidFill>
              </a:rPr>
              <a:t>полученный от покупок ваших клиентов и ваших собственных заказов в течение подвижного 31-дневного периода. Основан на структуре регистрации (линии спонсирования).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55555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55552"/>
                </a:solidFill>
              </a:rPr>
              <a:t>Максимум 110 </a:t>
            </a:r>
            <a:r>
              <a:rPr lang="pl-PL" sz="1600" dirty="0">
                <a:solidFill>
                  <a:srgbClr val="555552"/>
                </a:solidFill>
              </a:rPr>
              <a:t>PV </a:t>
            </a:r>
            <a:r>
              <a:rPr lang="ru-RU" sz="1600" dirty="0">
                <a:solidFill>
                  <a:srgbClr val="555552"/>
                </a:solidFill>
              </a:rPr>
              <a:t>от ваших личных покупок может быть засчитано для выполнения требования личного объёма на любой ранг. Остальная часть необходимого </a:t>
            </a:r>
            <a:r>
              <a:rPr lang="pl-PL" sz="1600" dirty="0">
                <a:solidFill>
                  <a:srgbClr val="555552"/>
                </a:solidFill>
              </a:rPr>
              <a:t>PV </a:t>
            </a:r>
            <a:r>
              <a:rPr lang="ru-RU" sz="1600" dirty="0">
                <a:solidFill>
                  <a:srgbClr val="555552"/>
                </a:solidFill>
              </a:rPr>
              <a:t>должна поступать от клиентов, зарегистрированных вами лично.</a:t>
            </a:r>
            <a:endParaRPr lang="pl" sz="1600" dirty="0">
              <a:solidFill>
                <a:srgbClr val="555552"/>
              </a:solidFill>
            </a:endParaRPr>
          </a:p>
          <a:p>
            <a:pPr marL="342900" indent="-342900" algn="l" rtl="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pl" sz="180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r>
              <a:rPr lang="ru-RU" sz="1600" u="sng" dirty="0"/>
              <a:t>Пример:</a:t>
            </a:r>
            <a:r>
              <a:rPr lang="ru-RU" sz="1600" dirty="0"/>
              <a:t> </a:t>
            </a:r>
            <a:r>
              <a:rPr lang="ru-RU" sz="1600" dirty="0">
                <a:solidFill>
                  <a:srgbClr val="555552"/>
                </a:solidFill>
              </a:rPr>
              <a:t>Я как Бренд-Партнёр покупаю стандартную упаковку </a:t>
            </a:r>
            <a:r>
              <a:rPr lang="pl-PL" sz="1600" dirty="0">
                <a:solidFill>
                  <a:srgbClr val="555552"/>
                </a:solidFill>
              </a:rPr>
              <a:t>X39. </a:t>
            </a:r>
            <a:r>
              <a:rPr lang="ru-RU" sz="1600" dirty="0">
                <a:solidFill>
                  <a:srgbClr val="555552"/>
                </a:solidFill>
              </a:rPr>
              <a:t>Этот заказ приносит 77 </a:t>
            </a:r>
            <a:r>
              <a:rPr lang="pl-PL" sz="1600" dirty="0">
                <a:solidFill>
                  <a:srgbClr val="555552"/>
                </a:solidFill>
              </a:rPr>
              <a:t>QV. </a:t>
            </a:r>
            <a:r>
              <a:rPr lang="ru-RU" sz="1600" dirty="0">
                <a:solidFill>
                  <a:srgbClr val="555552"/>
                </a:solidFill>
              </a:rPr>
              <a:t>У меня также есть 4 клиента, которые делают заказы в ту же неделю, каждый на 77 </a:t>
            </a:r>
            <a:r>
              <a:rPr lang="pl-PL" sz="1600" dirty="0">
                <a:solidFill>
                  <a:srgbClr val="555552"/>
                </a:solidFill>
              </a:rPr>
              <a:t>QV. </a:t>
            </a:r>
            <a:r>
              <a:rPr lang="ru-RU" sz="1600" dirty="0">
                <a:solidFill>
                  <a:srgbClr val="555552"/>
                </a:solidFill>
              </a:rPr>
              <a:t>Мой недельный личный объём (</a:t>
            </a:r>
            <a:r>
              <a:rPr lang="pl-PL" sz="1600" dirty="0">
                <a:solidFill>
                  <a:srgbClr val="555552"/>
                </a:solidFill>
              </a:rPr>
              <a:t>PV) </a:t>
            </a:r>
            <a:r>
              <a:rPr lang="ru-RU" sz="1600" dirty="0">
                <a:solidFill>
                  <a:srgbClr val="555552"/>
                </a:solidFill>
              </a:rPr>
              <a:t>составляет 385 и будет учитываться в расчётах в течение следующих 31 дня.</a:t>
            </a:r>
          </a:p>
          <a:p>
            <a:endParaRPr lang="pl" sz="12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5C27959-9599-C4BE-C826-1914A919BD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ru-RU" dirty="0"/>
              <a:t>ЛИЧНЫЙ ОБЪЁМ (</a:t>
            </a:r>
            <a:r>
              <a:rPr lang="pl-PL" dirty="0"/>
              <a:t>PV)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72A3733-CF31-0365-6719-CBE27BD02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348633"/>
              </p:ext>
            </p:extLst>
          </p:nvPr>
        </p:nvGraphicFramePr>
        <p:xfrm>
          <a:off x="6776720" y="1007122"/>
          <a:ext cx="4642087" cy="5363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2395">
                  <a:extLst>
                    <a:ext uri="{9D8B030D-6E8A-4147-A177-3AD203B41FA5}">
                      <a16:colId xmlns:a16="http://schemas.microsoft.com/office/drawing/2014/main" val="2898033937"/>
                    </a:ext>
                  </a:extLst>
                </a:gridCol>
                <a:gridCol w="1769692">
                  <a:extLst>
                    <a:ext uri="{9D8B030D-6E8A-4147-A177-3AD203B41FA5}">
                      <a16:colId xmlns:a16="http://schemas.microsoft.com/office/drawing/2014/main" val="3927341796"/>
                    </a:ext>
                  </a:extLst>
                </a:gridCol>
              </a:tblGrid>
              <a:tr h="6740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Ранг / Титул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Личный объем </a:t>
                      </a:r>
                      <a:r>
                        <a:rPr lang="pl" sz="1400" b="1" i="0" u="none" kern="0" baseline="0" dirty="0">
                          <a:effectLst/>
                        </a:rPr>
                        <a:t>(PV)</a:t>
                      </a:r>
                      <a:endParaRPr lang="pl" sz="20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0351442"/>
                  </a:ext>
                </a:extLst>
              </a:tr>
              <a:tr h="33570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Brand Partner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200" b="0" i="0" u="none" kern="1400" baseline="0">
                          <a:effectLst/>
                        </a:rPr>
                        <a:t> </a:t>
                      </a:r>
                      <a:endParaRPr lang="p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673462"/>
                  </a:ext>
                </a:extLst>
              </a:tr>
              <a:tr h="361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Активный</a:t>
                      </a:r>
                      <a:r>
                        <a:rPr lang="pl" sz="1400" b="1" i="0" u="none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Brand Partner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55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122002"/>
                  </a:ext>
                </a:extLst>
              </a:tr>
              <a:tr h="33265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1-Star Manager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110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566082"/>
                  </a:ext>
                </a:extLst>
              </a:tr>
              <a:tr h="33265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2-Star Manager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600" b="1" i="0" u="none" kern="0" baseline="0">
                          <a:effectLst/>
                        </a:rPr>
                        <a:t>110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665181"/>
                  </a:ext>
                </a:extLst>
              </a:tr>
              <a:tr h="33265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3-Star Manager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600" b="1" i="0" u="none" kern="0" baseline="0">
                          <a:effectLst/>
                        </a:rPr>
                        <a:t>110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075593"/>
                  </a:ext>
                </a:extLst>
              </a:tr>
              <a:tr h="33265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1-Star Director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110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190483"/>
                  </a:ext>
                </a:extLst>
              </a:tr>
              <a:tr h="33265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2-Star Director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110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42714"/>
                  </a:ext>
                </a:extLst>
              </a:tr>
              <a:tr h="33265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3-Star Director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600" b="1" i="0" u="none" kern="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283212"/>
                  </a:ext>
                </a:extLst>
              </a:tr>
              <a:tr h="33265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1-Star Executive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200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059031"/>
                  </a:ext>
                </a:extLst>
              </a:tr>
              <a:tr h="33265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2-Star Executive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200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686977"/>
                  </a:ext>
                </a:extLst>
              </a:tr>
              <a:tr h="33265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3-Star Executive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200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072190"/>
                  </a:ext>
                </a:extLst>
              </a:tr>
              <a:tr h="33265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1-Star Presidential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200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190895"/>
                  </a:ext>
                </a:extLst>
              </a:tr>
              <a:tr h="33265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2-Star Presidential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200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2237"/>
                  </a:ext>
                </a:extLst>
              </a:tr>
              <a:tr h="33265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3-Star Presidential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 dirty="0">
                          <a:effectLst/>
                        </a:rPr>
                        <a:t>200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1433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8F27178-F380-8D42-A70A-5E43BB87415A}"/>
              </a:ext>
            </a:extLst>
          </p:cNvPr>
          <p:cNvSpPr txBox="1"/>
          <p:nvPr/>
        </p:nvSpPr>
        <p:spPr>
          <a:xfrm>
            <a:off x="496074" y="6519446"/>
            <a:ext cx="547800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dirty="0"/>
              <a:t>КОНФИДЕНЦИАЛЬНАЯ и закрытая информация компании </a:t>
            </a:r>
            <a:r>
              <a:rPr lang="pl-PL" sz="800" dirty="0" err="1"/>
              <a:t>LifeWave</a:t>
            </a:r>
            <a:r>
              <a:rPr lang="pl-PL" sz="800" dirty="0"/>
              <a:t>, Inc.</a:t>
            </a:r>
          </a:p>
          <a:p>
            <a:r>
              <a:rPr lang="ru-RU" sz="800" dirty="0"/>
              <a:t>Не записывать и не распространять. Только для внутреннего использования сотрудниками и партнёрами </a:t>
            </a:r>
            <a:r>
              <a:rPr lang="pl-PL" sz="800" dirty="0" err="1"/>
              <a:t>LifeWave</a:t>
            </a:r>
            <a:r>
              <a:rPr lang="pl-PL" sz="800" b="1" dirty="0"/>
              <a:t>.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2495121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0F0B4-950A-9E67-B401-D0D070205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C701B4-8E12-6507-2248-D327E1C8737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Общий квалифицирующий объем структуры (</a:t>
            </a:r>
            <a:r>
              <a:rPr lang="pl-PL" sz="1600" dirty="0"/>
              <a:t>QDV) — </a:t>
            </a:r>
            <a:r>
              <a:rPr lang="ru-RU" sz="1600" dirty="0"/>
              <a:t>это сумма квалифицирующего объёма (</a:t>
            </a:r>
            <a:r>
              <a:rPr lang="pl-PL" sz="1600" dirty="0"/>
              <a:t>QV) </a:t>
            </a:r>
            <a:r>
              <a:rPr lang="ru-RU" sz="1600" dirty="0"/>
              <a:t>от всех покупок, совершённых лично вами, вашими клиентами, командами Бренд-Партнёров и их клиентами во всей вашей регистрационной структуре (спонсорские линии) в рамках подвижного 31-дневного периода. При этом учитывается Принцип максимального объема (</a:t>
            </a:r>
            <a:r>
              <a:rPr lang="pl-PL" sz="1600" dirty="0"/>
              <a:t>MVR).</a:t>
            </a:r>
          </a:p>
          <a:p>
            <a:pPr algn="l" rtl="0">
              <a:spcBef>
                <a:spcPts val="0"/>
              </a:spcBef>
            </a:pPr>
            <a:endParaRPr lang="pl" sz="1600" dirty="0">
              <a:solidFill>
                <a:srgbClr val="555552"/>
              </a:solidFill>
              <a:latin typeface="Cabin" pitchFamily="2" charset="77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r>
              <a:rPr lang="ru-RU" sz="1600" dirty="0"/>
              <a:t>Пример:</a:t>
            </a:r>
          </a:p>
          <a:p>
            <a:r>
              <a:rPr lang="ru-RU" sz="1600" dirty="0"/>
              <a:t>Я как Бренд-Партнёр совершаю покупку на 100 </a:t>
            </a:r>
            <a:r>
              <a:rPr lang="pl-PL" sz="1600" dirty="0"/>
              <a:t>QV, </a:t>
            </a:r>
            <a:r>
              <a:rPr lang="ru-RU" sz="1600" dirty="0"/>
              <a:t>мои клиенты покупают продукцию на 500 </a:t>
            </a:r>
            <a:r>
              <a:rPr lang="pl-PL" sz="1600" dirty="0"/>
              <a:t>QV, </a:t>
            </a:r>
            <a:r>
              <a:rPr lang="ru-RU" sz="1600" dirty="0"/>
              <a:t>а моя команда в спонсорской структуре генерирует покупки на 10 000 </a:t>
            </a:r>
            <a:r>
              <a:rPr lang="pl-PL" sz="1600" dirty="0"/>
              <a:t>QV. </a:t>
            </a:r>
            <a:r>
              <a:rPr lang="ru-RU" sz="1600" dirty="0"/>
              <a:t>Таким образом, мой квалифицирующий объём структуры за неделю составляет 10 600 </a:t>
            </a:r>
            <a:r>
              <a:rPr lang="pl-PL" sz="1600" dirty="0"/>
              <a:t>QV </a:t>
            </a:r>
            <a:r>
              <a:rPr lang="ru-RU" sz="1600" dirty="0"/>
              <a:t>и будет учитываться в течение следующих 31 дня в рамках скользящего периода.</a:t>
            </a:r>
          </a:p>
          <a:p>
            <a:endParaRPr lang="pl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9C48E9-4624-C9EC-9E1E-0FAA37A8307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4824" y="970172"/>
            <a:ext cx="6753225" cy="446757"/>
          </a:xfrm>
        </p:spPr>
        <p:txBody>
          <a:bodyPr/>
          <a:lstStyle/>
          <a:p>
            <a:r>
              <a:rPr lang="ru-RU" sz="3200" dirty="0"/>
              <a:t>КВАЛИФИЦИРУЮЩИЙ ОБЪЁМ СТРУКТУРЫ (</a:t>
            </a:r>
            <a:r>
              <a:rPr lang="pl-PL" sz="3200" dirty="0"/>
              <a:t>QDV)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2DC038-5798-5C33-1DD3-CEB6BBF5E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972232"/>
              </p:ext>
            </p:extLst>
          </p:nvPr>
        </p:nvGraphicFramePr>
        <p:xfrm>
          <a:off x="7258049" y="795655"/>
          <a:ext cx="4888546" cy="5988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5793">
                  <a:extLst>
                    <a:ext uri="{9D8B030D-6E8A-4147-A177-3AD203B41FA5}">
                      <a16:colId xmlns:a16="http://schemas.microsoft.com/office/drawing/2014/main" val="2204689904"/>
                    </a:ext>
                  </a:extLst>
                </a:gridCol>
                <a:gridCol w="1191302">
                  <a:extLst>
                    <a:ext uri="{9D8B030D-6E8A-4147-A177-3AD203B41FA5}">
                      <a16:colId xmlns:a16="http://schemas.microsoft.com/office/drawing/2014/main" val="1241468835"/>
                    </a:ext>
                  </a:extLst>
                </a:gridCol>
                <a:gridCol w="1371451">
                  <a:extLst>
                    <a:ext uri="{9D8B030D-6E8A-4147-A177-3AD203B41FA5}">
                      <a16:colId xmlns:a16="http://schemas.microsoft.com/office/drawing/2014/main" val="1679508754"/>
                    </a:ext>
                  </a:extLst>
                </a:gridCol>
              </a:tblGrid>
              <a:tr h="9071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Ранг / Титул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Квалифицирующий объем структуры</a:t>
                      </a:r>
                      <a:r>
                        <a:rPr lang="pl" sz="1400" b="1" i="0" u="none" kern="0" baseline="0" dirty="0">
                          <a:effectLst/>
                        </a:rPr>
                        <a:t> (QDV)</a:t>
                      </a:r>
                      <a:endParaRPr lang="p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pl-PL" sz="1400" b="1" dirty="0"/>
                      </a:br>
                      <a:r>
                        <a:rPr lang="ru-RU" sz="1400" b="1" dirty="0"/>
                        <a:t>Принцип максимального объема</a:t>
                      </a:r>
                      <a:r>
                        <a:rPr lang="pl" sz="1400" b="1" i="0" u="none" kern="0" baseline="0" dirty="0">
                          <a:effectLst/>
                        </a:rPr>
                        <a:t> (MVR)</a:t>
                      </a:r>
                      <a:endParaRPr lang="p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2017991"/>
                  </a:ext>
                </a:extLst>
              </a:tr>
              <a:tr h="34756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Brand Partner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200" b="0" i="0" u="none" kern="1400" baseline="0">
                          <a:effectLst/>
                        </a:rPr>
                        <a:t> </a:t>
                      </a:r>
                      <a:endParaRPr lang="p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200" b="0" i="0" u="none" kern="1400" baseline="0">
                          <a:effectLst/>
                        </a:rPr>
                        <a:t> </a:t>
                      </a:r>
                      <a:endParaRPr lang="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085759"/>
                  </a:ext>
                </a:extLst>
              </a:tr>
              <a:tr h="3746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Активный</a:t>
                      </a:r>
                      <a:r>
                        <a:rPr lang="pl-PL" sz="1400" b="1" i="0" u="none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" sz="1400" b="1" i="0" u="none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Brand Partner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200" b="0" i="0" u="none" kern="1400" baseline="0">
                          <a:effectLst/>
                        </a:rPr>
                        <a:t> </a:t>
                      </a:r>
                      <a:endParaRPr lang="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200" b="0" i="0" u="none" kern="1400" baseline="0">
                          <a:effectLst/>
                        </a:rPr>
                        <a:t> </a:t>
                      </a:r>
                      <a:endParaRPr lang="p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345907"/>
                  </a:ext>
                </a:extLst>
              </a:tr>
              <a:tr h="34440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1-Star Manager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750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0" i="0" u="none" kern="1400" baseline="0">
                          <a:effectLst/>
                        </a:rPr>
                        <a:t> 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925562"/>
                  </a:ext>
                </a:extLst>
              </a:tr>
              <a:tr h="34440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2-Star Manager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1500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0" i="0" u="none" kern="1400" baseline="0">
                          <a:effectLst/>
                        </a:rPr>
                        <a:t> </a:t>
                      </a:r>
                      <a:endParaRPr lang="pl" sz="16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224969"/>
                  </a:ext>
                </a:extLst>
              </a:tr>
              <a:tr h="34440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3-Star Manager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2500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0" i="0" u="none" kern="0" baseline="0">
                          <a:effectLst/>
                        </a:rPr>
                        <a:t> 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117159"/>
                  </a:ext>
                </a:extLst>
              </a:tr>
              <a:tr h="34440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1-Star Director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5000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   2500</a:t>
                      </a:r>
                      <a:endParaRPr lang="pl" sz="16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455162"/>
                  </a:ext>
                </a:extLst>
              </a:tr>
              <a:tr h="34440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2-Star Director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10 000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   5000</a:t>
                      </a:r>
                      <a:endParaRPr lang="pl" sz="16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464149"/>
                  </a:ext>
                </a:extLst>
              </a:tr>
              <a:tr h="34440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3-Star Director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20 000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10 000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487680"/>
                  </a:ext>
                </a:extLst>
              </a:tr>
              <a:tr h="34440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1-Star Executive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40 000</a:t>
                      </a:r>
                      <a:endParaRPr lang="pl" sz="16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20 000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345200"/>
                  </a:ext>
                </a:extLst>
              </a:tr>
              <a:tr h="34440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2-Star Executive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100 000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50 000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784986"/>
                  </a:ext>
                </a:extLst>
              </a:tr>
              <a:tr h="34440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3-Star Executive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250 000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125 000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3974"/>
                  </a:ext>
                </a:extLst>
              </a:tr>
              <a:tr h="34440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1-Star Presidential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600 000</a:t>
                      </a:r>
                      <a:endParaRPr lang="pl" sz="16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300 000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636129"/>
                  </a:ext>
                </a:extLst>
              </a:tr>
              <a:tr h="34440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2-Star Presidential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1500 000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750 000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506984"/>
                  </a:ext>
                </a:extLst>
              </a:tr>
              <a:tr h="34440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400" b="1" i="0" u="none" kern="0" baseline="0">
                          <a:solidFill>
                            <a:schemeClr val="tx1"/>
                          </a:solidFill>
                          <a:effectLst/>
                        </a:rPr>
                        <a:t>3-Star Presidential</a:t>
                      </a:r>
                      <a:endParaRPr lang="pl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>
                          <a:effectLst/>
                        </a:rPr>
                        <a:t>5 000 000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" sz="1600" b="1" i="0" u="none" kern="0" baseline="0" dirty="0">
                          <a:effectLst/>
                        </a:rPr>
                        <a:t>2 500 000</a:t>
                      </a:r>
                      <a:endParaRPr lang="pl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13248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6A3C022-228C-4242-54B5-9642A99C23A7}"/>
              </a:ext>
            </a:extLst>
          </p:cNvPr>
          <p:cNvSpPr txBox="1"/>
          <p:nvPr/>
        </p:nvSpPr>
        <p:spPr>
          <a:xfrm>
            <a:off x="496075" y="6519446"/>
            <a:ext cx="540688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dirty="0"/>
              <a:t>КОНФИДЕНЦИАЛЬНАЯ и закрытая информация компании </a:t>
            </a:r>
            <a:r>
              <a:rPr lang="pl-PL" sz="800" dirty="0" err="1"/>
              <a:t>LifeWave</a:t>
            </a:r>
            <a:r>
              <a:rPr lang="pl-PL" sz="800" dirty="0"/>
              <a:t>, Inc.</a:t>
            </a:r>
          </a:p>
          <a:p>
            <a:r>
              <a:rPr lang="ru-RU" sz="800" dirty="0"/>
              <a:t>Не записывать и не распространять. Только для внутреннего использования сотрудниками и партнёрами </a:t>
            </a:r>
            <a:r>
              <a:rPr lang="pl-PL" sz="800" dirty="0" err="1"/>
              <a:t>LifeWave</a:t>
            </a:r>
            <a:r>
              <a:rPr lang="pl" sz="800" b="0" i="0" u="none" baseline="0" dirty="0">
                <a:latin typeface="Arial"/>
                <a:ea typeface="Arial"/>
                <a:cs typeface="Arial"/>
              </a:rPr>
              <a:t>.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2622364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1CA29-0139-F673-2A72-1BF2B307E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64371-A79D-C46B-F2F0-B01BDEE6C3E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23875" y="2385695"/>
            <a:ext cx="11668125" cy="3889710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dirty="0"/>
              <a:t>Максимальное значение общего объёма структуры, которое может быть учтено из одной ветки или из личного объёма (</a:t>
            </a:r>
            <a:r>
              <a:rPr lang="pl-PL" dirty="0"/>
              <a:t>PV).</a:t>
            </a:r>
            <a:endParaRPr lang="pl" b="0" i="0" u="none" baseline="0" dirty="0">
              <a:solidFill>
                <a:srgbClr val="555552"/>
              </a:solidFill>
              <a:latin typeface="Cabin" pitchFamily="2" charset="77"/>
              <a:ea typeface="Cabin" pitchFamily="2" charset="77"/>
              <a:cs typeface="Cabin" pitchFamily="2" charset="77"/>
            </a:endParaRPr>
          </a:p>
          <a:p>
            <a:r>
              <a:rPr lang="ru-RU" b="1" dirty="0"/>
              <a:t>Пример:</a:t>
            </a:r>
            <a:r>
              <a:rPr lang="pl-PL" b="1" dirty="0"/>
              <a:t> </a:t>
            </a:r>
            <a:r>
              <a:rPr lang="ru-RU" dirty="0"/>
              <a:t>У меня есть 3 лично зарегистрированных Бренд-Партнёра. Один из них сгенерировал 55 000 </a:t>
            </a:r>
            <a:r>
              <a:rPr lang="pl-PL" dirty="0"/>
              <a:t>TDV, </a:t>
            </a:r>
            <a:r>
              <a:rPr lang="ru-RU" dirty="0"/>
              <a:t>второй — 20 000 </a:t>
            </a:r>
            <a:r>
              <a:rPr lang="pl-PL" dirty="0"/>
              <a:t>TDV, </a:t>
            </a:r>
            <a:r>
              <a:rPr lang="ru-RU" dirty="0"/>
              <a:t>третий — 25 000 </a:t>
            </a:r>
            <a:r>
              <a:rPr lang="pl-PL" dirty="0"/>
              <a:t>TDV. </a:t>
            </a:r>
            <a:r>
              <a:rPr lang="ru-RU" dirty="0"/>
              <a:t>Мой общий объём структуры составляет 100 000, но согласно принципу максимального объёма, я могу учесть максимум 50 000 </a:t>
            </a:r>
            <a:r>
              <a:rPr lang="pl-PL" dirty="0"/>
              <a:t>QDV </a:t>
            </a:r>
            <a:r>
              <a:rPr lang="ru-RU" dirty="0"/>
              <a:t>из одной ветки, чтобы квалифицироваться на ранг 2-</a:t>
            </a:r>
            <a:r>
              <a:rPr lang="pl-PL" dirty="0"/>
              <a:t>Star </a:t>
            </a:r>
            <a:r>
              <a:rPr lang="pl-PL" dirty="0" err="1"/>
              <a:t>Executive</a:t>
            </a:r>
            <a:r>
              <a:rPr lang="pl-PL" dirty="0"/>
              <a:t>.</a:t>
            </a:r>
          </a:p>
          <a:p>
            <a:r>
              <a:rPr lang="ru-RU" dirty="0"/>
              <a:t>Таким образом, объём первого партнёра ограничивается до 50 000 </a:t>
            </a:r>
            <a:r>
              <a:rPr lang="pl-PL" dirty="0"/>
              <a:t>QDV, </a:t>
            </a:r>
            <a:r>
              <a:rPr lang="ru-RU" dirty="0"/>
              <a:t>что означает, что я могу учесть всего 95 000 </a:t>
            </a:r>
            <a:r>
              <a:rPr lang="pl-PL" dirty="0"/>
              <a:t>QDV </a:t>
            </a:r>
            <a:r>
              <a:rPr lang="ru-RU" dirty="0"/>
              <a:t>для квалификации на 2-</a:t>
            </a:r>
            <a:r>
              <a:rPr lang="pl-PL" dirty="0"/>
              <a:t>Star </a:t>
            </a:r>
            <a:r>
              <a:rPr lang="pl-PL" dirty="0" err="1"/>
              <a:t>Executive</a:t>
            </a:r>
            <a:r>
              <a:rPr lang="pl-PL" dirty="0"/>
              <a:t>.</a:t>
            </a:r>
          </a:p>
          <a:p>
            <a:r>
              <a:rPr lang="ru-RU" dirty="0"/>
              <a:t>Следовательно, я квалифицируюсь только на ранг 1-</a:t>
            </a:r>
            <a:r>
              <a:rPr lang="pl-PL" dirty="0"/>
              <a:t>Star </a:t>
            </a:r>
            <a:r>
              <a:rPr lang="pl-PL" dirty="0" err="1"/>
              <a:t>Executive</a:t>
            </a:r>
            <a:r>
              <a:rPr lang="pl-PL" dirty="0"/>
              <a:t>, </a:t>
            </a:r>
            <a:r>
              <a:rPr lang="ru-RU" dirty="0"/>
              <a:t>поскольку мой </a:t>
            </a:r>
            <a:r>
              <a:rPr lang="pl-PL" dirty="0"/>
              <a:t>QDV </a:t>
            </a:r>
            <a:r>
              <a:rPr lang="ru-RU" dirty="0"/>
              <a:t>составляет 95 000 после применения принципа максимального объёма для ранга 2-</a:t>
            </a:r>
            <a:r>
              <a:rPr lang="pl-PL" dirty="0"/>
              <a:t>Star </a:t>
            </a:r>
            <a:r>
              <a:rPr lang="pl-PL" dirty="0" err="1"/>
              <a:t>Executive</a:t>
            </a:r>
            <a:r>
              <a:rPr lang="pl-PL" dirty="0"/>
              <a:t>.</a:t>
            </a:r>
          </a:p>
          <a:p>
            <a:endParaRPr lang="pl" sz="1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BE69E4-FA3F-EFB6-05E3-F08E458942F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2005" y="946360"/>
            <a:ext cx="9815835" cy="446757"/>
          </a:xfrm>
        </p:spPr>
        <p:txBody>
          <a:bodyPr/>
          <a:lstStyle/>
          <a:p>
            <a:r>
              <a:rPr lang="ru-RU" sz="3200" dirty="0"/>
              <a:t>ПРИНЦИП МАКСИМАЛЬНОГО ОБЪЁМА</a:t>
            </a:r>
            <a:r>
              <a:rPr lang="pl-PL" sz="3200" dirty="0"/>
              <a:t> </a:t>
            </a:r>
            <a:r>
              <a:rPr lang="pl" sz="3200" b="1" i="0" u="none" baseline="0" dirty="0"/>
              <a:t>(MVR)</a:t>
            </a:r>
            <a:endParaRPr lang="pl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F5BFA36-010C-D3E2-0634-2F26DF258A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064917"/>
              </p:ext>
            </p:extLst>
          </p:nvPr>
        </p:nvGraphicFramePr>
        <p:xfrm>
          <a:off x="3892867" y="3304541"/>
          <a:ext cx="6539548" cy="4177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2A88309-3844-1961-CF4E-326CB0DD635B}"/>
              </a:ext>
            </a:extLst>
          </p:cNvPr>
          <p:cNvSpPr txBox="1"/>
          <p:nvPr/>
        </p:nvSpPr>
        <p:spPr>
          <a:xfrm>
            <a:off x="487547" y="6519446"/>
            <a:ext cx="573037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dirty="0"/>
              <a:t>КОНФИДЕНЦИАЛЬНАЯ и закрытая информация компании </a:t>
            </a:r>
            <a:r>
              <a:rPr lang="pl-PL" sz="800" dirty="0" err="1"/>
              <a:t>LifeWave</a:t>
            </a:r>
            <a:r>
              <a:rPr lang="pl-PL" sz="800" dirty="0"/>
              <a:t>, Inc.</a:t>
            </a:r>
          </a:p>
          <a:p>
            <a:r>
              <a:rPr lang="ru-RU" sz="800" dirty="0"/>
              <a:t>Не записывать и не распространять. Только для внутреннего использования сотрудниками и партнёрами </a:t>
            </a:r>
            <a:r>
              <a:rPr lang="pl-PL" sz="800" dirty="0" err="1"/>
              <a:t>LifeWave</a:t>
            </a:r>
            <a:r>
              <a:rPr lang="pl" sz="800" b="0" i="0" u="none" baseline="0" dirty="0">
                <a:latin typeface="Arial"/>
                <a:ea typeface="Arial"/>
                <a:cs typeface="Arial"/>
              </a:rPr>
              <a:t>.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3466062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B3E57182F5DC41B1B0088FDE94FC55" ma:contentTypeVersion="17" ma:contentTypeDescription="Ein neues Dokument erstellen." ma:contentTypeScope="" ma:versionID="9d7d6aad8b9eea97cd9af3b1b2a45053">
  <xsd:schema xmlns:xsd="http://www.w3.org/2001/XMLSchema" xmlns:xs="http://www.w3.org/2001/XMLSchema" xmlns:p="http://schemas.microsoft.com/office/2006/metadata/properties" xmlns:ns2="cd48e98e-f7ff-4a53-8f84-bfa7be960b24" xmlns:ns3="9734ddc1-67b7-42eb-b59e-3cbfd1fe859b" targetNamespace="http://schemas.microsoft.com/office/2006/metadata/properties" ma:root="true" ma:fieldsID="e39154e566dcda06bfa220df4f7fb9a5" ns2:_="" ns3:_="">
    <xsd:import namespace="cd48e98e-f7ff-4a53-8f84-bfa7be960b24"/>
    <xsd:import namespace="9734ddc1-67b7-42eb-b59e-3cbfd1fe85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ToddAlbrecht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48e98e-f7ff-4a53-8f84-bfa7be960b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ee0b1bb8-dc08-4e62-a911-2017fa731d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oddAlbrecht" ma:index="23" nillable="true" ma:displayName="Todd Albrecht" ma:format="DateOnly" ma:internalName="ToddAlbrecht">
      <xsd:simpleType>
        <xsd:restriction base="dms:DateTim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4ddc1-67b7-42eb-b59e-3cbfd1fe859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fcc67e8-3b0d-4e20-92c0-cd620cd0ea72}" ma:internalName="TaxCatchAll" ma:showField="CatchAllData" ma:web="9734ddc1-67b7-42eb-b59e-3cbfd1fe85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ddAlbrecht xmlns="cd48e98e-f7ff-4a53-8f84-bfa7be960b24" xsi:nil="true"/>
    <lcf76f155ced4ddcb4097134ff3c332f xmlns="cd48e98e-f7ff-4a53-8f84-bfa7be960b24">
      <Terms xmlns="http://schemas.microsoft.com/office/infopath/2007/PartnerControls"/>
    </lcf76f155ced4ddcb4097134ff3c332f>
    <TaxCatchAll xmlns="9734ddc1-67b7-42eb-b59e-3cbfd1fe859b" xsi:nil="true"/>
  </documentManagement>
</p:properties>
</file>

<file path=customXml/itemProps1.xml><?xml version="1.0" encoding="utf-8"?>
<ds:datastoreItem xmlns:ds="http://schemas.openxmlformats.org/officeDocument/2006/customXml" ds:itemID="{C82E196A-AFB3-4AC9-B866-10A122200A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48e98e-f7ff-4a53-8f84-bfa7be960b24"/>
    <ds:schemaRef ds:uri="9734ddc1-67b7-42eb-b59e-3cbfd1fe85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DB777A-4C5C-4C4B-A310-AFD083EACC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5A2FE0-431B-4CCB-AFF0-C4DE85BB440B}">
  <ds:schemaRefs>
    <ds:schemaRef ds:uri="http://schemas.microsoft.com/office/2006/metadata/properties"/>
    <ds:schemaRef ds:uri="http://schemas.microsoft.com/office/infopath/2007/PartnerControls"/>
    <ds:schemaRef ds:uri="cd48e98e-f7ff-4a53-8f84-bfa7be960b24"/>
    <ds:schemaRef ds:uri="9734ddc1-67b7-42eb-b59e-3cbfd1fe85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16998</TotalTime>
  <Words>5860</Words>
  <Application>Microsoft Macintosh PowerPoint</Application>
  <PresentationFormat>Широкоэкранный</PresentationFormat>
  <Paragraphs>1184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7" baseType="lpstr">
      <vt:lpstr>Aptos</vt:lpstr>
      <vt:lpstr>Arial</vt:lpstr>
      <vt:lpstr>Avenir</vt:lpstr>
      <vt:lpstr>Avenir Black</vt:lpstr>
      <vt:lpstr>Avenir Light</vt:lpstr>
      <vt:lpstr>Avenir Medium</vt:lpstr>
      <vt:lpstr>Cabin</vt:lpstr>
      <vt:lpstr>Calibri</vt:lpstr>
      <vt:lpstr>Poppins</vt:lpstr>
      <vt:lpstr>Symbol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Microsoft Office User</cp:lastModifiedBy>
  <cp:revision>323</cp:revision>
  <dcterms:created xsi:type="dcterms:W3CDTF">2021-09-12T15:46:20Z</dcterms:created>
  <dcterms:modified xsi:type="dcterms:W3CDTF">2025-06-09T19:04:07Z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0x0101000FB3E57182F5DC41B1B0088FDE94FC55</vt:lpwstr>
  </property>
  <property fmtid="{D5CDD505-2E9C-101B-9397-08002B2CF9AE}" pid="3" name="MediaServiceImageTags">
    <vt:lpwstr/>
  </property>
</Properties>
</file>